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1" r:id="rId3"/>
    <p:sldId id="262" r:id="rId4"/>
    <p:sldId id="260" r:id="rId5"/>
    <p:sldId id="264" r:id="rId6"/>
    <p:sldId id="265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317" r:id="rId18"/>
    <p:sldId id="277" r:id="rId19"/>
    <p:sldId id="278" r:id="rId20"/>
    <p:sldId id="280" r:id="rId21"/>
    <p:sldId id="279" r:id="rId22"/>
    <p:sldId id="282" r:id="rId23"/>
    <p:sldId id="283" r:id="rId24"/>
    <p:sldId id="284" r:id="rId25"/>
    <p:sldId id="299" r:id="rId26"/>
    <p:sldId id="285" r:id="rId27"/>
    <p:sldId id="286" r:id="rId28"/>
    <p:sldId id="287" r:id="rId29"/>
    <p:sldId id="288" r:id="rId30"/>
    <p:sldId id="300" r:id="rId31"/>
    <p:sldId id="301" r:id="rId32"/>
    <p:sldId id="302" r:id="rId33"/>
    <p:sldId id="289" r:id="rId34"/>
    <p:sldId id="290" r:id="rId35"/>
    <p:sldId id="292" r:id="rId36"/>
    <p:sldId id="293" r:id="rId37"/>
    <p:sldId id="294" r:id="rId38"/>
    <p:sldId id="295" r:id="rId39"/>
    <p:sldId id="296" r:id="rId40"/>
    <p:sldId id="304" r:id="rId41"/>
    <p:sldId id="309" r:id="rId42"/>
    <p:sldId id="297" r:id="rId43"/>
    <p:sldId id="298" r:id="rId44"/>
    <p:sldId id="305" r:id="rId45"/>
    <p:sldId id="306" r:id="rId46"/>
    <p:sldId id="307" r:id="rId47"/>
    <p:sldId id="303" r:id="rId48"/>
    <p:sldId id="310" r:id="rId49"/>
    <p:sldId id="311" r:id="rId50"/>
    <p:sldId id="312" r:id="rId51"/>
    <p:sldId id="316" r:id="rId52"/>
    <p:sldId id="313" r:id="rId53"/>
    <p:sldId id="259" r:id="rId54"/>
    <p:sldId id="263" r:id="rId55"/>
    <p:sldId id="319" r:id="rId56"/>
    <p:sldId id="314" r:id="rId57"/>
    <p:sldId id="318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A6C4"/>
    <a:srgbClr val="3B97B7"/>
    <a:srgbClr val="0E242C"/>
    <a:srgbClr val="58AB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0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-318" y="-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88B4F8-D6B9-47CB-A77C-283A67B55B6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99D9AE2-D133-41CA-BAB4-B3EA42A1970D}">
      <dgm:prSet phldrT="[텍스트]" custT="1"/>
      <dgm:spPr>
        <a:solidFill>
          <a:srgbClr val="0E242C">
            <a:alpha val="40000"/>
          </a:srgbClr>
        </a:solidFill>
      </dgm:spPr>
      <dgm:t>
        <a:bodyPr/>
        <a:lstStyle/>
        <a:p>
          <a:pPr latinLnBrk="1"/>
          <a:r>
            <a:rPr lang="ko-KR" altLang="en-US" sz="1500" dirty="0" smtClean="0"/>
            <a:t>이름 </a:t>
          </a:r>
          <a:r>
            <a:rPr lang="en-US" altLang="ko-KR" sz="1500" dirty="0" smtClean="0"/>
            <a:t>: </a:t>
          </a:r>
          <a:r>
            <a:rPr lang="ko-KR" altLang="en-US" sz="1500" dirty="0" smtClean="0"/>
            <a:t>박강인</a:t>
          </a:r>
          <a:endParaRPr lang="en-US" altLang="ko-KR" sz="1500" dirty="0" smtClean="0"/>
        </a:p>
        <a:p>
          <a:pPr latinLnBrk="1"/>
          <a:r>
            <a:rPr lang="ko-KR" altLang="en-US" sz="1500" dirty="0" err="1" smtClean="0"/>
            <a:t>메인화면과</a:t>
          </a:r>
          <a:r>
            <a:rPr lang="en-US" altLang="ko-KR" sz="1500" dirty="0" smtClean="0"/>
            <a:t> </a:t>
          </a:r>
          <a:r>
            <a:rPr lang="ko-KR" altLang="en-US" sz="1500" dirty="0" smtClean="0"/>
            <a:t>공통 화면 설계 및 구현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게시판 </a:t>
          </a:r>
          <a:r>
            <a:rPr lang="en-US" altLang="ko-KR" sz="1500" dirty="0" smtClean="0"/>
            <a:t>DB </a:t>
          </a:r>
          <a:r>
            <a:rPr lang="ko-KR" altLang="en-US" sz="1500" dirty="0" smtClean="0"/>
            <a:t>설계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게시판 기능 설계 및 구현</a:t>
          </a:r>
          <a:endParaRPr lang="en-US" altLang="ko-KR" sz="1500" dirty="0" smtClean="0"/>
        </a:p>
      </dgm:t>
    </dgm:pt>
    <dgm:pt modelId="{FF346646-E463-4471-9C45-852539CFD093}" type="parTrans" cxnId="{F90CFBC0-8251-4867-93F2-BEF26524F731}">
      <dgm:prSet/>
      <dgm:spPr/>
      <dgm:t>
        <a:bodyPr/>
        <a:lstStyle/>
        <a:p>
          <a:pPr latinLnBrk="1"/>
          <a:endParaRPr lang="ko-KR" altLang="en-US"/>
        </a:p>
      </dgm:t>
    </dgm:pt>
    <dgm:pt modelId="{62BD4DC8-0702-4F3E-A97D-95C1342366DE}" type="sibTrans" cxnId="{F90CFBC0-8251-4867-93F2-BEF26524F731}">
      <dgm:prSet/>
      <dgm:spPr/>
      <dgm:t>
        <a:bodyPr/>
        <a:lstStyle/>
        <a:p>
          <a:pPr latinLnBrk="1"/>
          <a:endParaRPr lang="ko-KR" altLang="en-US"/>
        </a:p>
      </dgm:t>
    </dgm:pt>
    <dgm:pt modelId="{C5FCB82C-50BC-450D-A045-71ED7AB92E26}">
      <dgm:prSet phldrT="[텍스트]" custT="1"/>
      <dgm:spPr>
        <a:solidFill>
          <a:srgbClr val="0E242C">
            <a:alpha val="40000"/>
          </a:srgbClr>
        </a:solidFill>
      </dgm:spPr>
      <dgm:t>
        <a:bodyPr/>
        <a:lstStyle/>
        <a:p>
          <a:pPr latinLnBrk="1"/>
          <a:r>
            <a:rPr lang="ko-KR" altLang="en-US" sz="1500" dirty="0" smtClean="0"/>
            <a:t>이름 </a:t>
          </a:r>
          <a:r>
            <a:rPr lang="en-US" altLang="ko-KR" sz="1500" dirty="0" smtClean="0"/>
            <a:t>: </a:t>
          </a:r>
          <a:r>
            <a:rPr lang="ko-KR" altLang="en-US" sz="1500" dirty="0" smtClean="0"/>
            <a:t>김준혁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회원</a:t>
          </a:r>
          <a:r>
            <a:rPr lang="en-US" altLang="ko-KR" sz="1500" dirty="0" smtClean="0"/>
            <a:t>, </a:t>
          </a:r>
          <a:r>
            <a:rPr lang="ko-KR" altLang="en-US" sz="1500" dirty="0" err="1" smtClean="0"/>
            <a:t>시뮬레이트</a:t>
          </a:r>
          <a:r>
            <a:rPr lang="ko-KR" altLang="en-US" sz="1500" dirty="0" smtClean="0"/>
            <a:t> </a:t>
          </a:r>
          <a:r>
            <a:rPr lang="en-US" altLang="ko-KR" sz="1500" dirty="0" smtClean="0"/>
            <a:t>DB </a:t>
          </a:r>
          <a:r>
            <a:rPr lang="ko-KR" altLang="en-US" sz="1500" dirty="0" smtClean="0"/>
            <a:t>설계</a:t>
          </a:r>
          <a:endParaRPr lang="en-US" altLang="ko-KR" sz="1500" dirty="0" smtClean="0"/>
        </a:p>
        <a:p>
          <a:pPr latinLnBrk="1"/>
          <a:r>
            <a:rPr lang="ko-KR" altLang="en-US" sz="1500" dirty="0" smtClean="0"/>
            <a:t>회원 기능 설계 및 구현</a:t>
          </a:r>
          <a:endParaRPr lang="en-US" altLang="ko-KR" sz="1500" dirty="0" smtClean="0"/>
        </a:p>
        <a:p>
          <a:pPr latinLnBrk="1"/>
          <a:r>
            <a:rPr lang="ko-KR" altLang="en-US" sz="1500" dirty="0" err="1" smtClean="0"/>
            <a:t>시뮬레이트</a:t>
          </a:r>
          <a:r>
            <a:rPr lang="ko-KR" altLang="en-US" sz="1500" dirty="0" smtClean="0"/>
            <a:t> 기능 설계 및  구현</a:t>
          </a:r>
          <a:endParaRPr lang="en-US" altLang="ko-KR" sz="1500" dirty="0" smtClean="0"/>
        </a:p>
      </dgm:t>
    </dgm:pt>
    <dgm:pt modelId="{7CA679E8-043B-4BFE-8BF9-336B9485D6EE}" type="parTrans" cxnId="{94A665BD-A71C-4A2B-A037-E0C91F640E0C}">
      <dgm:prSet/>
      <dgm:spPr/>
      <dgm:t>
        <a:bodyPr/>
        <a:lstStyle/>
        <a:p>
          <a:pPr latinLnBrk="1"/>
          <a:endParaRPr lang="ko-KR" altLang="en-US"/>
        </a:p>
      </dgm:t>
    </dgm:pt>
    <dgm:pt modelId="{B4CF3702-6A51-4B8D-87EE-147CE9703DFC}" type="sibTrans" cxnId="{94A665BD-A71C-4A2B-A037-E0C91F640E0C}">
      <dgm:prSet/>
      <dgm:spPr/>
      <dgm:t>
        <a:bodyPr/>
        <a:lstStyle/>
        <a:p>
          <a:pPr latinLnBrk="1"/>
          <a:endParaRPr lang="ko-KR" altLang="en-US"/>
        </a:p>
      </dgm:t>
    </dgm:pt>
    <dgm:pt modelId="{06ADAFB2-D013-46FC-9C21-B120C6A899CB}" type="pres">
      <dgm:prSet presAssocID="{F688B4F8-D6B9-47CB-A77C-283A67B55B60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139306C-F50E-481E-B653-C55C22EF4C75}" type="pres">
      <dgm:prSet presAssocID="{399D9AE2-D133-41CA-BAB4-B3EA42A1970D}" presName="composite" presStyleCnt="0"/>
      <dgm:spPr/>
    </dgm:pt>
    <dgm:pt modelId="{F0DAAE6A-587C-48F2-A34C-DAB5A01F67DE}" type="pres">
      <dgm:prSet presAssocID="{399D9AE2-D133-41CA-BAB4-B3EA42A1970D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</dgm:spPr>
    </dgm:pt>
    <dgm:pt modelId="{162A4F2F-FCF6-48E4-8E32-D7CE338DA1A9}" type="pres">
      <dgm:prSet presAssocID="{399D9AE2-D133-41CA-BAB4-B3EA42A1970D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96EBC4-7C9D-48AD-8698-1397CD7E2368}" type="pres">
      <dgm:prSet presAssocID="{62BD4DC8-0702-4F3E-A97D-95C1342366DE}" presName="spacing" presStyleCnt="0"/>
      <dgm:spPr/>
    </dgm:pt>
    <dgm:pt modelId="{AD8DED7B-ED6F-42F5-814F-14A99D438C9A}" type="pres">
      <dgm:prSet presAssocID="{C5FCB82C-50BC-450D-A045-71ED7AB92E26}" presName="composite" presStyleCnt="0"/>
      <dgm:spPr/>
    </dgm:pt>
    <dgm:pt modelId="{02AC566D-2338-441D-B287-981293B1BB89}" type="pres">
      <dgm:prSet presAssocID="{C5FCB82C-50BC-450D-A045-71ED7AB92E26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</dgm:spPr>
    </dgm:pt>
    <dgm:pt modelId="{2FD92BF8-5768-4C39-B659-AB6847AFDB08}" type="pres">
      <dgm:prSet presAssocID="{C5FCB82C-50BC-450D-A045-71ED7AB92E26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94A665BD-A71C-4A2B-A037-E0C91F640E0C}" srcId="{F688B4F8-D6B9-47CB-A77C-283A67B55B60}" destId="{C5FCB82C-50BC-450D-A045-71ED7AB92E26}" srcOrd="1" destOrd="0" parTransId="{7CA679E8-043B-4BFE-8BF9-336B9485D6EE}" sibTransId="{B4CF3702-6A51-4B8D-87EE-147CE9703DFC}"/>
    <dgm:cxn modelId="{F90CFBC0-8251-4867-93F2-BEF26524F731}" srcId="{F688B4F8-D6B9-47CB-A77C-283A67B55B60}" destId="{399D9AE2-D133-41CA-BAB4-B3EA42A1970D}" srcOrd="0" destOrd="0" parTransId="{FF346646-E463-4471-9C45-852539CFD093}" sibTransId="{62BD4DC8-0702-4F3E-A97D-95C1342366DE}"/>
    <dgm:cxn modelId="{9D5719A6-F2AF-4160-AEC3-8C462239934A}" type="presOf" srcId="{399D9AE2-D133-41CA-BAB4-B3EA42A1970D}" destId="{162A4F2F-FCF6-48E4-8E32-D7CE338DA1A9}" srcOrd="0" destOrd="0" presId="urn:microsoft.com/office/officeart/2005/8/layout/vList3"/>
    <dgm:cxn modelId="{12FFED47-5A46-4E60-8F04-1568C1F5982B}" type="presOf" srcId="{C5FCB82C-50BC-450D-A045-71ED7AB92E26}" destId="{2FD92BF8-5768-4C39-B659-AB6847AFDB08}" srcOrd="0" destOrd="0" presId="urn:microsoft.com/office/officeart/2005/8/layout/vList3"/>
    <dgm:cxn modelId="{647A4D5A-E7A5-49B8-9C34-80CA8F98E407}" type="presOf" srcId="{F688B4F8-D6B9-47CB-A77C-283A67B55B60}" destId="{06ADAFB2-D013-46FC-9C21-B120C6A899CB}" srcOrd="0" destOrd="0" presId="urn:microsoft.com/office/officeart/2005/8/layout/vList3"/>
    <dgm:cxn modelId="{C0028653-68BA-46FE-B65A-E9BE9B373B2A}" type="presParOf" srcId="{06ADAFB2-D013-46FC-9C21-B120C6A899CB}" destId="{6139306C-F50E-481E-B653-C55C22EF4C75}" srcOrd="0" destOrd="0" presId="urn:microsoft.com/office/officeart/2005/8/layout/vList3"/>
    <dgm:cxn modelId="{C340C0E0-316C-423B-B111-CE2F1EEE0052}" type="presParOf" srcId="{6139306C-F50E-481E-B653-C55C22EF4C75}" destId="{F0DAAE6A-587C-48F2-A34C-DAB5A01F67DE}" srcOrd="0" destOrd="0" presId="urn:microsoft.com/office/officeart/2005/8/layout/vList3"/>
    <dgm:cxn modelId="{36C2D066-99D8-4A8B-A9E8-7DBD0C39F48E}" type="presParOf" srcId="{6139306C-F50E-481E-B653-C55C22EF4C75}" destId="{162A4F2F-FCF6-48E4-8E32-D7CE338DA1A9}" srcOrd="1" destOrd="0" presId="urn:microsoft.com/office/officeart/2005/8/layout/vList3"/>
    <dgm:cxn modelId="{50A8DE6E-46D6-43B2-B4BE-C6B92D5F55D1}" type="presParOf" srcId="{06ADAFB2-D013-46FC-9C21-B120C6A899CB}" destId="{D296EBC4-7C9D-48AD-8698-1397CD7E2368}" srcOrd="1" destOrd="0" presId="urn:microsoft.com/office/officeart/2005/8/layout/vList3"/>
    <dgm:cxn modelId="{FD2A0822-4CB3-4940-8057-674F07420DFA}" type="presParOf" srcId="{06ADAFB2-D013-46FC-9C21-B120C6A899CB}" destId="{AD8DED7B-ED6F-42F5-814F-14A99D438C9A}" srcOrd="2" destOrd="0" presId="urn:microsoft.com/office/officeart/2005/8/layout/vList3"/>
    <dgm:cxn modelId="{AAB33A31-6BB1-47CD-80C6-2D46DA14BAAD}" type="presParOf" srcId="{AD8DED7B-ED6F-42F5-814F-14A99D438C9A}" destId="{02AC566D-2338-441D-B287-981293B1BB89}" srcOrd="0" destOrd="0" presId="urn:microsoft.com/office/officeart/2005/8/layout/vList3"/>
    <dgm:cxn modelId="{229E81E7-B0C8-495F-A9C2-485D65BD5399}" type="presParOf" srcId="{AD8DED7B-ED6F-42F5-814F-14A99D438C9A}" destId="{2FD92BF8-5768-4C39-B659-AB6847AFDB0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2A4F2F-FCF6-48E4-8E32-D7CE338DA1A9}">
      <dsp:nvSpPr>
        <dsp:cNvPr id="0" name=""/>
        <dsp:cNvSpPr/>
      </dsp:nvSpPr>
      <dsp:spPr>
        <a:xfrm rot="10800000">
          <a:off x="2234385" y="1178"/>
          <a:ext cx="6992874" cy="1892089"/>
        </a:xfrm>
        <a:prstGeom prst="homePlate">
          <a:avLst/>
        </a:prstGeom>
        <a:solidFill>
          <a:srgbClr val="0E242C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359" tIns="57150" rIns="10668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이름 </a:t>
          </a:r>
          <a:r>
            <a:rPr lang="en-US" altLang="ko-KR" sz="1500" kern="1200" dirty="0" smtClean="0"/>
            <a:t>: </a:t>
          </a:r>
          <a:r>
            <a:rPr lang="ko-KR" altLang="en-US" sz="1500" kern="1200" dirty="0" smtClean="0"/>
            <a:t>박강인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메인화면과</a:t>
          </a:r>
          <a:r>
            <a:rPr lang="en-US" altLang="ko-KR" sz="1500" kern="1200" dirty="0" smtClean="0"/>
            <a:t> </a:t>
          </a:r>
          <a:r>
            <a:rPr lang="ko-KR" altLang="en-US" sz="1500" kern="1200" dirty="0" smtClean="0"/>
            <a:t>공통 화면 설계 및 구현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게시판 </a:t>
          </a:r>
          <a:r>
            <a:rPr lang="en-US" altLang="ko-KR" sz="1500" kern="1200" dirty="0" smtClean="0"/>
            <a:t>DB </a:t>
          </a:r>
          <a:r>
            <a:rPr lang="ko-KR" altLang="en-US" sz="1500" kern="1200" dirty="0" smtClean="0"/>
            <a:t>설계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게시판 기능 설계 및 구현</a:t>
          </a:r>
          <a:endParaRPr lang="en-US" altLang="ko-KR" sz="1500" kern="1200" dirty="0" smtClean="0"/>
        </a:p>
      </dsp:txBody>
      <dsp:txXfrm rot="10800000">
        <a:off x="2707407" y="1178"/>
        <a:ext cx="6519852" cy="1892089"/>
      </dsp:txXfrm>
    </dsp:sp>
    <dsp:sp modelId="{F0DAAE6A-587C-48F2-A34C-DAB5A01F67DE}">
      <dsp:nvSpPr>
        <dsp:cNvPr id="0" name=""/>
        <dsp:cNvSpPr/>
      </dsp:nvSpPr>
      <dsp:spPr>
        <a:xfrm>
          <a:off x="1288340" y="1178"/>
          <a:ext cx="1892089" cy="18920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D92BF8-5768-4C39-B659-AB6847AFDB08}">
      <dsp:nvSpPr>
        <dsp:cNvPr id="0" name=""/>
        <dsp:cNvSpPr/>
      </dsp:nvSpPr>
      <dsp:spPr>
        <a:xfrm rot="10800000">
          <a:off x="2234385" y="2458070"/>
          <a:ext cx="6992874" cy="1892089"/>
        </a:xfrm>
        <a:prstGeom prst="homePlate">
          <a:avLst/>
        </a:prstGeom>
        <a:solidFill>
          <a:srgbClr val="0E242C">
            <a:alpha val="4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4359" tIns="57150" rIns="106680" bIns="5715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이름 </a:t>
          </a:r>
          <a:r>
            <a:rPr lang="en-US" altLang="ko-KR" sz="1500" kern="1200" dirty="0" smtClean="0"/>
            <a:t>: </a:t>
          </a:r>
          <a:r>
            <a:rPr lang="ko-KR" altLang="en-US" sz="1500" kern="1200" dirty="0" smtClean="0"/>
            <a:t>김준혁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회원</a:t>
          </a:r>
          <a:r>
            <a:rPr lang="en-US" altLang="ko-KR" sz="1500" kern="1200" dirty="0" smtClean="0"/>
            <a:t>, </a:t>
          </a:r>
          <a:r>
            <a:rPr lang="ko-KR" altLang="en-US" sz="1500" kern="1200" dirty="0" err="1" smtClean="0"/>
            <a:t>시뮬레이트</a:t>
          </a:r>
          <a:r>
            <a:rPr lang="ko-KR" altLang="en-US" sz="1500" kern="1200" dirty="0" smtClean="0"/>
            <a:t> </a:t>
          </a:r>
          <a:r>
            <a:rPr lang="en-US" altLang="ko-KR" sz="1500" kern="1200" dirty="0" smtClean="0"/>
            <a:t>DB </a:t>
          </a:r>
          <a:r>
            <a:rPr lang="ko-KR" altLang="en-US" sz="1500" kern="1200" dirty="0" smtClean="0"/>
            <a:t>설계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/>
            <a:t>회원 기능 설계 및 구현</a:t>
          </a:r>
          <a:endParaRPr lang="en-US" altLang="ko-KR" sz="1500" kern="1200" dirty="0" smtClean="0"/>
        </a:p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err="1" smtClean="0"/>
            <a:t>시뮬레이트</a:t>
          </a:r>
          <a:r>
            <a:rPr lang="ko-KR" altLang="en-US" sz="1500" kern="1200" dirty="0" smtClean="0"/>
            <a:t> 기능 설계 및  구현</a:t>
          </a:r>
          <a:endParaRPr lang="en-US" altLang="ko-KR" sz="1500" kern="1200" dirty="0" smtClean="0"/>
        </a:p>
      </dsp:txBody>
      <dsp:txXfrm rot="10800000">
        <a:off x="2707407" y="2458070"/>
        <a:ext cx="6519852" cy="1892089"/>
      </dsp:txXfrm>
    </dsp:sp>
    <dsp:sp modelId="{02AC566D-2338-441D-B287-981293B1BB89}">
      <dsp:nvSpPr>
        <dsp:cNvPr id="0" name=""/>
        <dsp:cNvSpPr/>
      </dsp:nvSpPr>
      <dsp:spPr>
        <a:xfrm>
          <a:off x="1288340" y="2458070"/>
          <a:ext cx="1892089" cy="189208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3854CE-B186-45C2-BF6B-32DA26CA8D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AE5307F-B3FB-4D6F-A475-AEB72DF1AA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89A33A6-18CF-4F8C-B6F9-23E2C8777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803274B-1326-4AEA-BDF7-CCAB105C0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5095672-EA9B-4D8D-B047-0FD7CFD3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453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D7AA340-B15A-4EC2-842D-ED4F7060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F3A4402E-5CBF-42EA-B4BB-ED000BD837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A813A51-FDA3-46DA-8F3D-11E8AAFB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8532C6A-0849-4737-B6B4-03A6EE58E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F3014CA-803B-45A7-AE16-7821B0151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790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C4BD1A29-5ED7-4C49-9E2C-E68AA12ED7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0E7C0A6-0F17-4E82-995B-864DC596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7FB63D7-4480-46B8-80C7-42E98975E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090D767-6DA8-48C0-B7DE-7D641BC03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EB623B3-5A6E-45DE-A758-5710232D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116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BE8C364-77A3-4416-B332-07EE124C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8FFB5E98-2B06-497E-9DBB-0F8908B1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FD54B56-0B20-4640-9EAE-835381842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B33F210-682C-454A-B4C5-4F3EE9CA1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3E28B81-F432-4241-9AC4-5FED8F22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30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3D3F96-2C19-40FA-95C9-5071E05C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C5F7F0F-B7BF-4100-B43F-B909BE020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B027FB5-A5AB-4AAD-9EF0-7918E9C5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61F8923-AE11-4039-866B-2F4804FA2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7CE19B9-71F8-454D-8B93-C017F7B94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39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ECBC8D-597B-4A46-9349-B110A4FDD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9798DBB-A1F6-4A04-806C-89D5A81D0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93D819B-F05F-432A-BAC7-2364AD5E8A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AFF07AA-68FD-4342-914A-FA7477948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4097879-AB31-48A9-B4F3-5D93C98E1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7E006A1-94C0-416E-923C-6F989758D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103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BF3B3B-3B6B-4270-871A-59F0CDAB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648C5D9-1B6C-418F-8C64-45A3CA22CD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FB31F77-5861-4E3B-AC8F-E3EDE33703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BCFBC604-F91E-4431-91CD-AD23D09CCF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9EA3F723-B68F-4DA8-B584-26A85380C9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34E309D-D091-46F7-B9E0-DBDE75BD7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4235A26-7044-4617-A322-EA046693C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8392C25-9127-480D-9241-421CDDAC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80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2B8D3A-B610-4452-BC4D-C801E6C9A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9D09DEB6-5A54-4D86-8E65-7E9C2DED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3E8344D8-8090-478D-9C22-FA685599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C37645F-D089-4092-B028-3D141330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28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F3965F21-8C28-4413-8C0C-D353FD25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276388B8-6B61-48B5-A432-B975D8CC4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B5E80819-0165-497F-8DCE-392F0485F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679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DD817F-1D85-48F0-8205-6E09A317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DFF7418-7D66-41FC-9016-C6CCF49C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5F595C2F-B037-4D4D-8A3B-62FA0947B8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5E7F93C5-397F-46B0-961B-CB581849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E936A1B-75D3-4B54-B6C0-261E4C50B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6476D17-2FD8-4339-BFD9-0FF9284D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559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E8AF32-AAEC-4D32-BB46-01F398AEF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33CD9CC7-DD8B-407F-88C3-9323CF1959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9D01127F-8A31-48FE-B0CA-8C158FBF2C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630BECE-1183-4E25-968B-FD81D798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5FADC1-7B87-4FE2-B8AA-3B5F3A6F2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C028D82-95C8-413B-9EB1-75E8192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596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A6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CCE7F599-041A-4C58-93D4-741109A95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5139D45-E476-4E60-B2A9-80565526BA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A68E4B7-9453-4048-AE30-8215163677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91BE8B-E0D6-4995-865D-DF163273485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2019-05-20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97C4AA4-5BC1-4832-AD56-98478FDC0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31649BE-ADE8-4021-86A5-0CA24F3098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50914-7F36-467C-9C00-F28999598DC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01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7BF1F80-76BA-4599-96EB-4955435052A8}"/>
              </a:ext>
            </a:extLst>
          </p:cNvPr>
          <p:cNvSpPr/>
          <p:nvPr/>
        </p:nvSpPr>
        <p:spPr>
          <a:xfrm>
            <a:off x="3336921" y="1929811"/>
            <a:ext cx="55181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자바 </a:t>
            </a:r>
            <a:r>
              <a:rPr lang="ko-KR" altLang="en-US" sz="3000" kern="0" dirty="0" err="1" smtClean="0">
                <a:solidFill>
                  <a:prstClr val="white">
                    <a:lumMod val="95000"/>
                  </a:prstClr>
                </a:solidFill>
              </a:rPr>
              <a:t>하이브리드</a:t>
            </a: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 웹 개발</a:t>
            </a:r>
            <a:endParaRPr lang="en-US" altLang="ko-KR" sz="3000" kern="0" dirty="0" smtClean="0">
              <a:solidFill>
                <a:prstClr val="white">
                  <a:lumMod val="95000"/>
                </a:prstClr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000" kern="0" dirty="0" smtClean="0">
                <a:solidFill>
                  <a:prstClr val="white">
                    <a:lumMod val="95000"/>
                  </a:prstClr>
                </a:solidFill>
              </a:rPr>
              <a:t>포트폴리</a:t>
            </a:r>
            <a:r>
              <a:rPr lang="ko-KR" altLang="en-US" sz="3000" kern="0" dirty="0">
                <a:solidFill>
                  <a:prstClr val="white">
                    <a:lumMod val="95000"/>
                  </a:prstClr>
                </a:solidFill>
              </a:rPr>
              <a:t>오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8304002" y="5322539"/>
            <a:ext cx="3173097" cy="926084"/>
            <a:chOff x="8304002" y="5322539"/>
            <a:chExt cx="3173097" cy="926084"/>
          </a:xfrm>
        </p:grpSpPr>
        <p:sp>
          <p:nvSpPr>
            <p:cNvPr id="9" name="사각형: 둥근 모서리 4">
              <a:extLst>
                <a:ext uri="{FF2B5EF4-FFF2-40B4-BE49-F238E27FC236}">
                  <a16:creationId xmlns="" xmlns:a16="http://schemas.microsoft.com/office/drawing/2014/main" id="{09CE5959-0D78-46D2-9860-E5C7A4D34A72}"/>
                </a:ext>
              </a:extLst>
            </p:cNvPr>
            <p:cNvSpPr/>
            <p:nvPr/>
          </p:nvSpPr>
          <p:spPr>
            <a:xfrm>
              <a:off x="8304002" y="5800949"/>
              <a:ext cx="151447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7000"/>
              </a:schemeClr>
            </a:solidFill>
            <a:ln w="19050">
              <a:solidFill>
                <a:srgbClr val="8FC6D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prstClr val="white"/>
                  </a:solidFill>
                </a:rPr>
                <a:t>이름</a:t>
              </a:r>
            </a:p>
          </p:txBody>
        </p:sp>
        <p:sp>
          <p:nvSpPr>
            <p:cNvPr id="10" name="사각형: 둥근 모서리 5">
              <a:extLst>
                <a:ext uri="{FF2B5EF4-FFF2-40B4-BE49-F238E27FC236}">
                  <a16:creationId xmlns="" xmlns:a16="http://schemas.microsoft.com/office/drawing/2014/main" id="{E0EB1664-FDFE-4923-9888-CB17C72720CE}"/>
                </a:ext>
              </a:extLst>
            </p:cNvPr>
            <p:cNvSpPr/>
            <p:nvPr/>
          </p:nvSpPr>
          <p:spPr>
            <a:xfrm>
              <a:off x="9461284" y="5800949"/>
              <a:ext cx="201581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4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김준혁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1" name="사각형: 둥근 모서리 4">
              <a:extLst>
                <a:ext uri="{FF2B5EF4-FFF2-40B4-BE49-F238E27FC236}">
                  <a16:creationId xmlns="" xmlns:a16="http://schemas.microsoft.com/office/drawing/2014/main" id="{09CE5959-0D78-46D2-9860-E5C7A4D34A72}"/>
                </a:ext>
              </a:extLst>
            </p:cNvPr>
            <p:cNvSpPr/>
            <p:nvPr/>
          </p:nvSpPr>
          <p:spPr>
            <a:xfrm>
              <a:off x="8304002" y="5322539"/>
              <a:ext cx="151447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47000"/>
              </a:schemeClr>
            </a:solidFill>
            <a:ln w="19050">
              <a:solidFill>
                <a:srgbClr val="8FC6D9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이름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  <p:sp>
          <p:nvSpPr>
            <p:cNvPr id="12" name="사각형: 둥근 모서리 5">
              <a:extLst>
                <a:ext uri="{FF2B5EF4-FFF2-40B4-BE49-F238E27FC236}">
                  <a16:creationId xmlns="" xmlns:a16="http://schemas.microsoft.com/office/drawing/2014/main" id="{E0EB1664-FDFE-4923-9888-CB17C72720CE}"/>
                </a:ext>
              </a:extLst>
            </p:cNvPr>
            <p:cNvSpPr/>
            <p:nvPr/>
          </p:nvSpPr>
          <p:spPr>
            <a:xfrm>
              <a:off x="9461284" y="5322539"/>
              <a:ext cx="2015815" cy="447674"/>
            </a:xfrm>
            <a:prstGeom prst="roundRect">
              <a:avLst>
                <a:gd name="adj" fmla="val 50000"/>
              </a:avLst>
            </a:prstGeom>
            <a:solidFill>
              <a:schemeClr val="tx1">
                <a:alpha val="14000"/>
              </a:schemeClr>
            </a:solidFill>
            <a:ln w="1905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prstClr val="white"/>
                  </a:solidFill>
                </a:rPr>
                <a:t>박강인</a:t>
              </a:r>
              <a:endParaRPr lang="ko-KR" altLang="en-US" sz="14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16" name="사각형: 둥근 모서리 4">
            <a:extLst>
              <a:ext uri="{FF2B5EF4-FFF2-40B4-BE49-F238E27FC236}">
                <a16:creationId xmlns="" xmlns:a16="http://schemas.microsoft.com/office/drawing/2014/main" id="{09CE5959-0D78-46D2-9860-E5C7A4D34A72}"/>
              </a:ext>
            </a:extLst>
          </p:cNvPr>
          <p:cNvSpPr/>
          <p:nvPr/>
        </p:nvSpPr>
        <p:spPr>
          <a:xfrm>
            <a:off x="8304001" y="4829479"/>
            <a:ext cx="1514475" cy="447674"/>
          </a:xfrm>
          <a:prstGeom prst="roundRect">
            <a:avLst>
              <a:gd name="adj" fmla="val 50000"/>
            </a:avLst>
          </a:prstGeom>
          <a:solidFill>
            <a:schemeClr val="tx1">
              <a:alpha val="47000"/>
            </a:schemeClr>
          </a:solidFill>
          <a:ln w="19050">
            <a:solidFill>
              <a:srgbClr val="8FC6D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prstClr val="white"/>
                </a:solidFill>
              </a:rPr>
              <a:t>팀 </a:t>
            </a:r>
            <a:r>
              <a:rPr lang="en-US" altLang="ko-KR" sz="1400" b="1" dirty="0" smtClean="0">
                <a:solidFill>
                  <a:prstClr val="white"/>
                </a:solidFill>
              </a:rPr>
              <a:t>PK</a:t>
            </a:r>
            <a:endParaRPr lang="ko-KR" altLang="en-US" sz="1400" b="1" dirty="0">
              <a:solidFill>
                <a:prstClr val="white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6921" y="3506525"/>
            <a:ext cx="551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 smtClean="0">
                <a:solidFill>
                  <a:schemeClr val="bg1"/>
                </a:solidFill>
              </a:rPr>
              <a:t>League of Legends Simulation Site</a:t>
            </a:r>
            <a:endParaRPr lang="ko-KR" altLang="en-US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1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072136"/>
              </p:ext>
            </p:extLst>
          </p:nvPr>
        </p:nvGraphicFramePr>
        <p:xfrm>
          <a:off x="285579" y="1148033"/>
          <a:ext cx="11634570" cy="553106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8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memberUpdate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회원 정보 수정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86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 정보 수정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ID</a:t>
                      </a:r>
                      <a:r>
                        <a:rPr lang="ko-KR" altLang="en-US" sz="1500" dirty="0" smtClean="0"/>
                        <a:t>는 바꿀 수 없다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비밀번호 입력란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비밀번호 확인란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Email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입력한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입력한 데이터를 </a:t>
                      </a:r>
                      <a:r>
                        <a:rPr lang="en-US" altLang="ko-KR" sz="1500" baseline="0" dirty="0" smtClean="0"/>
                        <a:t>DB</a:t>
                      </a:r>
                      <a:r>
                        <a:rPr lang="ko-KR" altLang="en-US" sz="1500" baseline="0" dirty="0" smtClean="0"/>
                        <a:t>에 반영한다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메인 페이지로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633715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02748" y="2207904"/>
            <a:ext cx="8928000" cy="4320000"/>
            <a:chOff x="1828799" y="2571750"/>
            <a:chExt cx="8928000" cy="5059200"/>
          </a:xfrm>
        </p:grpSpPr>
        <p:pic>
          <p:nvPicPr>
            <p:cNvPr id="8194" name="Picture 2" descr="C:\Users\TJ\Desktop\ver1.3_1\08_Update Member Inf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799" y="2571750"/>
              <a:ext cx="8928000" cy="505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5323084" y="553109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664468" y="553109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104912" y="449477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15828" y="41366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115828" y="37556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115828" y="338122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883801"/>
              </p:ext>
            </p:extLst>
          </p:nvPr>
        </p:nvGraphicFramePr>
        <p:xfrm>
          <a:off x="285579" y="1148033"/>
          <a:ext cx="11634570" cy="554696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17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champList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챔피언 리스트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178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저장된 캐릭터들을 초상화와 함께 보여준다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5</a:t>
                      </a:r>
                      <a:r>
                        <a:rPr lang="ko-KR" altLang="en-US" sz="1500" dirty="0" smtClean="0"/>
                        <a:t>개의 포지션으로 분류한 캐릭터들을 각각의 버튼을 누를 때마다 정렬하여 보여준다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캐릭터의 초상화를 누르면 해당 캐릭터의 개별 정보를 출력하는 화면으로 이동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ko-KR" altLang="en-US" sz="1500" dirty="0"/>
                    </a:p>
                  </a:txBody>
                  <a:tcPr/>
                </a:tc>
              </a:tr>
              <a:tr h="471118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31840" y="2174182"/>
            <a:ext cx="8928000" cy="4320000"/>
            <a:chOff x="1809750" y="2571750"/>
            <a:chExt cx="6723529" cy="3810000"/>
          </a:xfrm>
        </p:grpSpPr>
        <p:pic>
          <p:nvPicPr>
            <p:cNvPr id="9218" name="Picture 2" descr="C:\Users\TJ\Desktop\ver1.3_1\09_Characters List Section2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0" y="2571750"/>
              <a:ext cx="6723529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180084" y="315365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448564" y="315365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721506"/>
              </p:ext>
            </p:extLst>
          </p:nvPr>
        </p:nvGraphicFramePr>
        <p:xfrm>
          <a:off x="285579" y="1148033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champList</a:t>
                      </a:r>
                      <a:r>
                        <a:rPr lang="en-US" altLang="ko-KR" sz="1500" b="0" dirty="0" smtClean="0"/>
                        <a:t>(admin)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 smtClean="0"/>
                        <a:t>관리자용 캐릭터 리스트</a:t>
                      </a:r>
                      <a:endParaRPr lang="ko-KR" altLang="en-US" sz="1200" b="0" dirty="0"/>
                    </a:p>
                  </a:txBody>
                  <a:tcPr/>
                </a:tc>
              </a:tr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일반 이용자와는 다르게 관리자는 캐릭터의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삭제의 권한을 지닌다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 latinLnBrk="1"/>
                      <a:endParaRPr lang="en-US" altLang="ko-KR" sz="1500" dirty="0" smtClean="0"/>
                    </a:p>
                    <a:p>
                      <a:pPr algn="l" latinLnBrk="1"/>
                      <a:r>
                        <a:rPr lang="en-US" altLang="ko-KR" sz="1500" dirty="0" smtClean="0"/>
                        <a:t>1. </a:t>
                      </a:r>
                      <a:r>
                        <a:rPr lang="ko-KR" altLang="en-US" sz="1500" dirty="0" smtClean="0"/>
                        <a:t>관리자</a:t>
                      </a:r>
                      <a:r>
                        <a:rPr lang="ko-KR" altLang="en-US" sz="1500" baseline="0" dirty="0" smtClean="0"/>
                        <a:t> 계정만이 </a:t>
                      </a:r>
                      <a:r>
                        <a:rPr lang="ko-KR" altLang="en-US" sz="1500" dirty="0" smtClean="0"/>
                        <a:t>캐릭터를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 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</a:tr>
              <a:tr h="459374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75865" y="2176668"/>
            <a:ext cx="8928000" cy="4320000"/>
            <a:chOff x="1790700" y="2606040"/>
            <a:chExt cx="6515100" cy="3691890"/>
          </a:xfrm>
        </p:grpSpPr>
        <p:pic>
          <p:nvPicPr>
            <p:cNvPr id="10242" name="Picture 2" descr="C:\Users\TJ\Desktop\ver1.3_1\10_Character List As Admi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0700" y="2606040"/>
              <a:ext cx="6515100" cy="369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606804" y="591209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050740"/>
              </p:ext>
            </p:extLst>
          </p:nvPr>
        </p:nvGraphicFramePr>
        <p:xfrm>
          <a:off x="285579" y="1148033"/>
          <a:ext cx="11634570" cy="549925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champCreate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</a:t>
                      </a:r>
                      <a:r>
                        <a:rPr lang="ko-KR" altLang="en-US" sz="1500" b="0" baseline="0" dirty="0" smtClean="0"/>
                        <a:t> 생성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</a:t>
                      </a:r>
                      <a:r>
                        <a:rPr lang="en-US" altLang="ko-KR" sz="1500" b="0" dirty="0" smtClean="0"/>
                        <a:t>(</a:t>
                      </a:r>
                      <a:r>
                        <a:rPr lang="ko-KR" altLang="en-US" sz="1500" b="0" dirty="0" smtClean="0"/>
                        <a:t>캐릭터</a:t>
                      </a:r>
                      <a:r>
                        <a:rPr lang="en-US" altLang="ko-KR" sz="1500" b="0" dirty="0" smtClean="0"/>
                        <a:t>)</a:t>
                      </a:r>
                      <a:r>
                        <a:rPr lang="ko-KR" altLang="en-US" sz="1500" b="0" dirty="0" smtClean="0"/>
                        <a:t>의 </a:t>
                      </a:r>
                      <a:r>
                        <a:rPr lang="ko-KR" altLang="en-US" sz="1500" b="0" dirty="0" err="1" smtClean="0"/>
                        <a:t>능력치를</a:t>
                      </a:r>
                      <a:r>
                        <a:rPr lang="ko-KR" altLang="en-US" sz="1500" b="0" dirty="0" smtClean="0"/>
                        <a:t> 입력하여 생성하는 페이지</a:t>
                      </a:r>
                      <a:endParaRPr lang="ko-KR" altLang="en-US" sz="15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 smtClean="0"/>
                        <a:t>생성할 캐릭터의 이름</a:t>
                      </a:r>
                      <a:r>
                        <a:rPr lang="ko-KR" altLang="en-US" sz="1100" baseline="0" dirty="0" smtClean="0"/>
                        <a:t> 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별명 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포지션 </a:t>
                      </a:r>
                      <a:r>
                        <a:rPr lang="ko-KR" altLang="en-US" sz="1100" baseline="0" dirty="0" err="1" smtClean="0"/>
                        <a:t>선택란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 초상화를 선택했다면 그 파일의 이름이 출력되는 곳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캐릭터의 초상화를 로컬 </a:t>
                      </a:r>
                      <a:r>
                        <a:rPr lang="ko-KR" altLang="en-US" sz="1100" baseline="0" dirty="0" err="1" smtClean="0"/>
                        <a:t>디렉토리에서</a:t>
                      </a:r>
                      <a:r>
                        <a:rPr lang="ko-KR" altLang="en-US" sz="1100" baseline="0" dirty="0" smtClean="0"/>
                        <a:t> 선택할 수 있다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HP</a:t>
                      </a:r>
                      <a:r>
                        <a:rPr lang="en-US" altLang="ko-KR" sz="1100" baseline="0" dirty="0" smtClean="0"/>
                        <a:t>(</a:t>
                      </a:r>
                      <a:r>
                        <a:rPr lang="ko-KR" altLang="en-US" sz="1100" baseline="0" dirty="0" smtClean="0"/>
                        <a:t>체력</a:t>
                      </a:r>
                      <a:r>
                        <a:rPr lang="en-US" altLang="ko-KR" sz="1100" baseline="0" dirty="0" smtClean="0"/>
                        <a:t>)</a:t>
                      </a:r>
                      <a:r>
                        <a:rPr lang="ko-KR" altLang="en-US" sz="1100" baseline="0" dirty="0" smtClean="0"/>
                        <a:t> 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MP(</a:t>
                      </a:r>
                      <a:r>
                        <a:rPr lang="ko-KR" altLang="en-US" sz="1100" baseline="0" dirty="0" smtClean="0"/>
                        <a:t>마력</a:t>
                      </a:r>
                      <a:r>
                        <a:rPr lang="en-US" altLang="ko-KR" sz="1100" baseline="0" dirty="0" smtClean="0"/>
                        <a:t>) </a:t>
                      </a:r>
                      <a:r>
                        <a:rPr lang="ko-KR" altLang="en-US" sz="1100" baseline="0" dirty="0" smtClean="0"/>
                        <a:t>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AD(</a:t>
                      </a:r>
                      <a:r>
                        <a:rPr lang="ko-KR" altLang="en-US" sz="1100" baseline="0" dirty="0" smtClean="0"/>
                        <a:t>물리공격력</a:t>
                      </a:r>
                      <a:r>
                        <a:rPr lang="en-US" altLang="ko-KR" sz="1100" baseline="0" dirty="0" smtClean="0"/>
                        <a:t>) </a:t>
                      </a:r>
                      <a:r>
                        <a:rPr lang="ko-KR" altLang="en-US" sz="1100" baseline="0" dirty="0" smtClean="0"/>
                        <a:t>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생성할 캐릭터의 </a:t>
                      </a:r>
                      <a:r>
                        <a:rPr lang="en-US" altLang="ko-KR" sz="1100" baseline="0" dirty="0" smtClean="0"/>
                        <a:t>AP(</a:t>
                      </a:r>
                      <a:r>
                        <a:rPr lang="ko-KR" altLang="en-US" sz="1100" baseline="0" dirty="0" smtClean="0"/>
                        <a:t>마법공격력</a:t>
                      </a:r>
                      <a:r>
                        <a:rPr lang="en-US" altLang="ko-KR" sz="1100" baseline="0" dirty="0" smtClean="0"/>
                        <a:t>) </a:t>
                      </a:r>
                      <a:r>
                        <a:rPr lang="ko-KR" altLang="en-US" sz="1100" baseline="0" dirty="0" smtClean="0"/>
                        <a:t>입력란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사용자가 입력한 데이터를 </a:t>
                      </a:r>
                      <a:r>
                        <a:rPr lang="en-US" altLang="ko-KR" sz="1100" baseline="0" dirty="0" smtClean="0"/>
                        <a:t>DB</a:t>
                      </a:r>
                      <a:r>
                        <a:rPr lang="ko-KR" altLang="en-US" sz="1100" baseline="0" dirty="0" smtClean="0"/>
                        <a:t>에 저장한다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 리스트 페이지로 이동</a:t>
                      </a:r>
                      <a:endParaRPr lang="en-US" altLang="ko-KR" sz="1100" baseline="0" dirty="0" smtClean="0"/>
                    </a:p>
                  </a:txBody>
                  <a:tcPr/>
                </a:tc>
              </a:tr>
              <a:tr h="460706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34834" y="2176291"/>
            <a:ext cx="8928000" cy="4320000"/>
            <a:chOff x="1752601" y="2571750"/>
            <a:chExt cx="6656294" cy="3771900"/>
          </a:xfrm>
        </p:grpSpPr>
        <p:pic>
          <p:nvPicPr>
            <p:cNvPr id="11266" name="Picture 2" descr="C:\Users\TJ\Desktop\ver1.3_2\11_Create Character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1" y="2571750"/>
              <a:ext cx="6656294" cy="3771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673868" y="40985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673868" y="475632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261372" y="34127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263942" y="445770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9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459480" y="5043410"/>
              <a:ext cx="442988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10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261372" y="40985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262400" y="376984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669544" y="443278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673354" y="376984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3669544" y="34127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170684" y="5042380"/>
              <a:ext cx="452876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770863"/>
              </p:ext>
            </p:extLst>
          </p:nvPr>
        </p:nvGraphicFramePr>
        <p:xfrm>
          <a:off x="285579" y="1148033"/>
          <a:ext cx="11634570" cy="554696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champLevelInput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smtClean="0"/>
                        <a:t>챔피언 </a:t>
                      </a:r>
                      <a:r>
                        <a:rPr lang="ko-KR" altLang="en-US" sz="1100" b="0" dirty="0" err="1" smtClean="0"/>
                        <a:t>레벨별</a:t>
                      </a:r>
                      <a:r>
                        <a:rPr lang="ko-KR" altLang="en-US" sz="1100" b="0" dirty="0" smtClean="0"/>
                        <a:t> 정보 </a:t>
                      </a:r>
                      <a:endParaRPr lang="en-US" altLang="ko-KR" sz="1100" b="0" dirty="0" smtClean="0"/>
                    </a:p>
                    <a:p>
                      <a:pPr algn="l" latinLnBrk="1"/>
                      <a:r>
                        <a:rPr lang="ko-KR" altLang="en-US" sz="1100" b="0" dirty="0" smtClean="0"/>
                        <a:t>입력 페이지</a:t>
                      </a:r>
                      <a:endParaRPr lang="ko-KR" altLang="en-US" sz="11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</a:t>
                      </a:r>
                      <a:r>
                        <a:rPr lang="ko-KR" altLang="en-US" sz="1500" dirty="0" smtClean="0"/>
                        <a:t>의 레벨이 올라갈 때 성장하는 능력치의 양을 입력할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오른편의 입력란에서 입력한 데이터를 토대로 캐릭터의 최고 레벨까지의 </a:t>
                      </a:r>
                      <a:r>
                        <a:rPr lang="ko-KR" altLang="en-US" sz="1200" dirty="0" err="1" smtClean="0"/>
                        <a:t>능력치</a:t>
                      </a:r>
                      <a:r>
                        <a:rPr lang="ko-KR" altLang="en-US" sz="1200" dirty="0" smtClean="0"/>
                        <a:t> 변화를 표로 출력해주는 부분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HP(</a:t>
                      </a:r>
                      <a:r>
                        <a:rPr lang="ko-KR" altLang="en-US" sz="1200" dirty="0" smtClean="0"/>
                        <a:t>체력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MP(</a:t>
                      </a:r>
                      <a:r>
                        <a:rPr lang="ko-KR" altLang="en-US" sz="1200" dirty="0" smtClean="0"/>
                        <a:t>마력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AD(</a:t>
                      </a:r>
                      <a:r>
                        <a:rPr lang="ko-KR" altLang="en-US" sz="1200" dirty="0" smtClean="0"/>
                        <a:t>물리공격력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레벨이 올라갈 때마다 더해지는 </a:t>
                      </a:r>
                      <a:r>
                        <a:rPr lang="en-US" altLang="ko-KR" sz="1200" dirty="0" smtClean="0"/>
                        <a:t>AP(</a:t>
                      </a:r>
                      <a:r>
                        <a:rPr lang="ko-KR" altLang="en-US" sz="1200" dirty="0" smtClean="0"/>
                        <a:t>마법공격력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입력란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입력한 데이터를 </a:t>
                      </a: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 반영한다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캐릭터</a:t>
                      </a:r>
                      <a:r>
                        <a:rPr lang="ko-KR" altLang="en-US" sz="1200" baseline="0" dirty="0" smtClean="0"/>
                        <a:t> 리스트 페이지로 돌아간다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ko-KR" altLang="en-US" sz="1200" dirty="0"/>
                    </a:p>
                  </a:txBody>
                  <a:tcPr/>
                </a:tc>
              </a:tr>
              <a:tr h="471313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60126" y="2192613"/>
            <a:ext cx="8928000" cy="4320000"/>
            <a:chOff x="1733550" y="2533650"/>
            <a:chExt cx="6781800" cy="3843020"/>
          </a:xfrm>
        </p:grpSpPr>
        <p:pic>
          <p:nvPicPr>
            <p:cNvPr id="12290" name="Picture 2" descr="C:\Users\TJ\Desktop\ver1.3_2\12_Create Character Dat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3550" y="2533650"/>
              <a:ext cx="6781800" cy="3843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3669544" y="34127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427984" y="351076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432943" y="381238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427984" y="411718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427984" y="44033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199384" y="469289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199384" y="4989992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644340"/>
              </p:ext>
            </p:extLst>
          </p:nvPr>
        </p:nvGraphicFramePr>
        <p:xfrm>
          <a:off x="285579" y="1148033"/>
          <a:ext cx="11634570" cy="5515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7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champDetailView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개별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7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</a:t>
                      </a:r>
                      <a:r>
                        <a:rPr lang="ko-KR" altLang="en-US" sz="1500" dirty="0" smtClean="0"/>
                        <a:t>이 해당 레벨에 가지는 </a:t>
                      </a:r>
                      <a:r>
                        <a:rPr lang="ko-KR" altLang="en-US" sz="1500" dirty="0" err="1" smtClean="0"/>
                        <a:t>능력치를</a:t>
                      </a:r>
                      <a:r>
                        <a:rPr lang="ko-KR" altLang="en-US" sz="1500" dirty="0" smtClean="0"/>
                        <a:t> 볼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캐릭터의 초상화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캐릭터 이름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캐릭터 레벨을 조절 할 수 있는 부분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선택한 캐릭터의 레벨에 따른 </a:t>
                      </a:r>
                      <a:r>
                        <a:rPr lang="ko-KR" altLang="en-US" sz="1500" dirty="0" err="1" smtClean="0"/>
                        <a:t>능력치가</a:t>
                      </a:r>
                      <a:r>
                        <a:rPr lang="ko-KR" altLang="en-US" sz="1500" dirty="0" smtClean="0"/>
                        <a:t> 출력되는 부분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캐릭터 리스트 페이지로 이동 </a:t>
                      </a:r>
                      <a:endParaRPr lang="ko-KR" altLang="en-US" sz="1500" dirty="0"/>
                    </a:p>
                  </a:txBody>
                  <a:tcPr/>
                </a:tc>
              </a:tr>
              <a:tr h="462039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52336" y="2194890"/>
            <a:ext cx="8928000" cy="4320000"/>
            <a:chOff x="1638300" y="2552700"/>
            <a:chExt cx="6705600" cy="3799840"/>
          </a:xfrm>
        </p:grpSpPr>
        <p:pic>
          <p:nvPicPr>
            <p:cNvPr id="13314" name="Picture 2" descr="C:\Users\TJ\Desktop\ver1.3_2\13_Characters Info Section3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8300" y="2552700"/>
              <a:ext cx="6705600" cy="379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669544" y="361641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319788" y="52796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3555244" y="49367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555244" y="4631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054604" y="377516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330582"/>
              </p:ext>
            </p:extLst>
          </p:nvPr>
        </p:nvGraphicFramePr>
        <p:xfrm>
          <a:off x="285579" y="1148033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945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b="0" dirty="0" err="1" smtClean="0"/>
                        <a:t>champDetailView</a:t>
                      </a:r>
                      <a:r>
                        <a:rPr lang="en-US" altLang="ko-KR" sz="1200" b="0" dirty="0" smtClean="0"/>
                        <a:t>(admin)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b="0" dirty="0" smtClean="0"/>
                        <a:t>관리자용 챔피언 개별 화면</a:t>
                      </a:r>
                      <a:endParaRPr lang="ko-KR" altLang="en-US" sz="1100" b="0" dirty="0"/>
                    </a:p>
                  </a:txBody>
                  <a:tcPr/>
                </a:tc>
              </a:tr>
              <a:tr h="4404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일반 이용자와는 다르게 관리자는 캐릭터의 생성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삭제의 권한을 지닌다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현재 출력되고 있는 챔피언의 정보를 수정할 수 있다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현재 출력되고 있는 챔피언의 정보를 삭제할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</a:tr>
              <a:tr h="454834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95409" y="2191243"/>
            <a:ext cx="8928000" cy="4320000"/>
            <a:chOff x="1562100" y="2495550"/>
            <a:chExt cx="6972300" cy="3950970"/>
          </a:xfrm>
        </p:grpSpPr>
        <p:pic>
          <p:nvPicPr>
            <p:cNvPr id="14338" name="Picture 2" descr="C:\Users\TJ\Desktop\ver1.3_2\14_Characters Info As Admi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100" y="2495550"/>
              <a:ext cx="6972300" cy="3950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819650" y="6153664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518939" y="614851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468158"/>
              </p:ext>
            </p:extLst>
          </p:nvPr>
        </p:nvGraphicFramePr>
        <p:xfrm>
          <a:off x="285579" y="1148033"/>
          <a:ext cx="11634570" cy="552789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5877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정보 수정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6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캐릭터의 기본 능력치의 양을 수정할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baseline="0" dirty="0" smtClean="0"/>
                        <a:t>2</a:t>
                      </a:r>
                      <a:r>
                        <a:rPr lang="ko-KR" altLang="en-US" sz="1100" baseline="0" dirty="0" smtClean="0"/>
                        <a:t>번 부분에서 입력한 내용이 반영되어 캐릭터의 레벨 별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보여주는 부분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캐릭터의 기본적인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입력 할 수 있는 부분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baseline="0" dirty="0" smtClean="0"/>
                        <a:t>DB</a:t>
                      </a:r>
                      <a:r>
                        <a:rPr lang="ko-KR" altLang="en-US" sz="1100" baseline="0" dirty="0" smtClean="0"/>
                        <a:t>에 데이터가 반영된다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캐릭터 리스트로 이동</a:t>
                      </a:r>
                      <a:endParaRPr lang="en-US" altLang="ko-KR" sz="1100" baseline="0" dirty="0" smtClean="0"/>
                    </a:p>
                  </a:txBody>
                  <a:tcPr/>
                </a:tc>
              </a:tr>
              <a:tr h="450404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14280637" y="5496829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670736" y="2267290"/>
            <a:ext cx="8928000" cy="4320000"/>
            <a:chOff x="1694574" y="2587992"/>
            <a:chExt cx="7214533" cy="4076045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574" y="2587992"/>
              <a:ext cx="7214533" cy="40760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857655" y="3412483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644043" y="5012487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690085" y="3450496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644043" y="4704192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854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963779"/>
              </p:ext>
            </p:extLst>
          </p:nvPr>
        </p:nvGraphicFramePr>
        <p:xfrm>
          <a:off x="285579" y="1148033"/>
          <a:ext cx="11634570" cy="549925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58469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프로젝트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화면</a:t>
                      </a: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화면명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</a:t>
                      </a:r>
                      <a:r>
                        <a:rPr lang="ko-KR" altLang="en-US" sz="1500" b="0" dirty="0" err="1" smtClean="0"/>
                        <a:t>레벨별</a:t>
                      </a:r>
                      <a:r>
                        <a:rPr lang="ko-KR" altLang="en-US" sz="1500" b="0" dirty="0" smtClean="0"/>
                        <a:t> 정보 수정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3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캐릭터의 레벨이 올라갈 때 성장하는 능력치의 양을 수정할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 smtClean="0"/>
                        <a:t>현재 </a:t>
                      </a:r>
                      <a:r>
                        <a:rPr lang="en-US" altLang="ko-KR" sz="1100" dirty="0" smtClean="0"/>
                        <a:t>DB</a:t>
                      </a:r>
                      <a:r>
                        <a:rPr lang="ko-KR" altLang="en-US" sz="1100" dirty="0" smtClean="0"/>
                        <a:t>에 저장된  해당 챔피언의</a:t>
                      </a:r>
                      <a:r>
                        <a:rPr lang="ko-KR" altLang="en-US" sz="1100" baseline="0" dirty="0" smtClean="0"/>
                        <a:t> 레벨 별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한 번에 보여주는 부분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100" baseline="0" dirty="0" smtClean="0"/>
                        <a:t>4</a:t>
                      </a:r>
                      <a:r>
                        <a:rPr lang="ko-KR" altLang="en-US" sz="1100" baseline="0" dirty="0" smtClean="0"/>
                        <a:t>번에 데이터를 입력하고 </a:t>
                      </a:r>
                      <a:r>
                        <a:rPr lang="en-US" altLang="ko-KR" sz="1100" baseline="0" dirty="0" smtClean="0"/>
                        <a:t>5</a:t>
                      </a:r>
                      <a:r>
                        <a:rPr lang="ko-KR" altLang="en-US" sz="1100" baseline="0" dirty="0" smtClean="0"/>
                        <a:t>번을 누르면 해당 챔피언이 몇 레벨에 어느 정도의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가지게 되는가를 보여주는 부분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현재 </a:t>
                      </a:r>
                      <a:r>
                        <a:rPr lang="en-US" altLang="ko-KR" sz="1100" baseline="0" dirty="0" smtClean="0"/>
                        <a:t>DB</a:t>
                      </a:r>
                      <a:r>
                        <a:rPr lang="ko-KR" altLang="en-US" sz="1100" baseline="0" dirty="0" smtClean="0"/>
                        <a:t>에 저장되어 </a:t>
                      </a:r>
                      <a:r>
                        <a:rPr lang="ko-KR" altLang="en-US" sz="1100" baseline="0" dirty="0" err="1" smtClean="0"/>
                        <a:t>있는레벨</a:t>
                      </a:r>
                      <a:r>
                        <a:rPr lang="ko-KR" altLang="en-US" sz="1100" baseline="0" dirty="0" smtClean="0"/>
                        <a:t> 별 능력치의 </a:t>
                      </a:r>
                      <a:r>
                        <a:rPr lang="ko-KR" altLang="en-US" sz="1100" baseline="0" dirty="0" err="1" smtClean="0"/>
                        <a:t>증가량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수정할 데이터를 입력하는 부분</a:t>
                      </a: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수정할 데이터를 입력 후에 수정될 </a:t>
                      </a:r>
                      <a:r>
                        <a:rPr lang="ko-KR" altLang="en-US" sz="1100" baseline="0" dirty="0" err="1" smtClean="0"/>
                        <a:t>능력치를</a:t>
                      </a:r>
                      <a:r>
                        <a:rPr lang="ko-KR" altLang="en-US" sz="1100" baseline="0" dirty="0" smtClean="0"/>
                        <a:t> 볼 수 있다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baseline="0" dirty="0" smtClean="0"/>
                        <a:t>입력된 데이터를 </a:t>
                      </a:r>
                      <a:r>
                        <a:rPr lang="en-US" altLang="ko-KR" sz="1100" baseline="0" dirty="0" smtClean="0"/>
                        <a:t>DB</a:t>
                      </a:r>
                      <a:r>
                        <a:rPr lang="ko-KR" altLang="en-US" sz="1100" baseline="0" dirty="0" smtClean="0"/>
                        <a:t>에 반영한다</a:t>
                      </a:r>
                      <a:r>
                        <a:rPr lang="en-US" altLang="ko-KR" sz="11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1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 smtClean="0"/>
                        <a:t>해당 캐릭터를 </a:t>
                      </a:r>
                      <a:r>
                        <a:rPr lang="en-US" altLang="ko-KR" sz="1100" dirty="0" smtClean="0"/>
                        <a:t>DB</a:t>
                      </a:r>
                      <a:r>
                        <a:rPr lang="ko-KR" altLang="en-US" sz="1100" dirty="0" smtClean="0"/>
                        <a:t>에서 삭제할 수 있다</a:t>
                      </a:r>
                      <a:r>
                        <a:rPr lang="en-US" altLang="ko-KR" sz="11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1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100" dirty="0" smtClean="0"/>
                        <a:t>캐릭터 리스트 페이지로 이동</a:t>
                      </a:r>
                      <a:endParaRPr lang="ko-KR" altLang="en-US" sz="1100" dirty="0"/>
                    </a:p>
                  </a:txBody>
                  <a:tcPr/>
                </a:tc>
              </a:tr>
              <a:tr h="448070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90026" y="2242604"/>
            <a:ext cx="8928000" cy="4320000"/>
            <a:chOff x="1866900" y="2571750"/>
            <a:chExt cx="6705600" cy="3799840"/>
          </a:xfrm>
        </p:grpSpPr>
        <p:pic>
          <p:nvPicPr>
            <p:cNvPr id="15362" name="Picture 2" descr="C:\Users\TJ\Desktop\ver1.3_2\15_Update Character Data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900" y="2571750"/>
              <a:ext cx="6705600" cy="3799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018754" y="325394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98180" y="325394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801084" y="336103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471922" y="336824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7586222" y="491798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316211" y="58735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945379" y="58735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5557655" y="58735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93435"/>
              </p:ext>
            </p:extLst>
          </p:nvPr>
        </p:nvGraphicFramePr>
        <p:xfrm>
          <a:off x="285579" y="1148033"/>
          <a:ext cx="11634570" cy="538793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프로젝트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smtClean="0"/>
                        <a:t>Board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게시판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게시판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등록된 </a:t>
                      </a: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번호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제목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글쓴이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등록일자를 보여주는 부분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특정 키워드로 게시판에서 원하는 내용이 포함된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찾을 수 있다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err="1" smtClean="0"/>
                        <a:t>페이징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글쓰기 페이지로 이동</a:t>
                      </a:r>
                      <a:endParaRPr lang="en-US" altLang="ko-KR" sz="1500" dirty="0" smtClean="0"/>
                    </a:p>
                  </a:txBody>
                  <a:tcPr/>
                </a:tc>
              </a:tr>
              <a:tr h="4513811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69733" y="2114673"/>
            <a:ext cx="8928000" cy="4320000"/>
            <a:chOff x="1695450" y="2533650"/>
            <a:chExt cx="6819900" cy="3864610"/>
          </a:xfrm>
        </p:grpSpPr>
        <p:pic>
          <p:nvPicPr>
            <p:cNvPr id="16386" name="Picture 2" descr="C:\Users\TJ\Desktop\ver1.3_2\16_Board Section4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450" y="2533650"/>
              <a:ext cx="6819900" cy="3864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7235498" y="55687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405800" y="5497726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89706" y="55687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404006" y="3019167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1048022" y="-113351"/>
            <a:ext cx="10044033" cy="6290930"/>
            <a:chOff x="1812431" y="686173"/>
            <a:chExt cx="8549762" cy="5281285"/>
          </a:xfrm>
        </p:grpSpPr>
        <p:sp>
          <p:nvSpPr>
            <p:cNvPr id="2" name="현 1"/>
            <p:cNvSpPr/>
            <p:nvPr/>
          </p:nvSpPr>
          <p:spPr>
            <a:xfrm rot="10800000">
              <a:off x="5088924" y="686173"/>
              <a:ext cx="1969437" cy="1969437"/>
            </a:xfrm>
            <a:prstGeom prst="chord">
              <a:avLst>
                <a:gd name="adj1" fmla="val 10741760"/>
                <a:gd name="adj2" fmla="val 970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>
                <a:lnSpc>
                  <a:spcPct val="200000"/>
                </a:lnSpc>
              </a:pPr>
              <a:endParaRPr lang="ko-KR" altLang="en-US" sz="1600" b="1" dirty="0">
                <a:solidFill>
                  <a:srgbClr val="E7E6E6">
                    <a:lumMod val="25000"/>
                  </a:srgbClr>
                </a:solidFill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 rot="10800000">
              <a:off x="5463043" y="2912195"/>
              <a:ext cx="1222354" cy="871793"/>
            </a:xfrm>
            <a:custGeom>
              <a:avLst/>
              <a:gdLst>
                <a:gd name="connsiteX0" fmla="*/ 615303 w 1222354"/>
                <a:gd name="connsiteY0" fmla="*/ 70 h 871793"/>
                <a:gd name="connsiteX1" fmla="*/ 1207195 w 1222354"/>
                <a:gd name="connsiteY1" fmla="*/ 89036 h 871793"/>
                <a:gd name="connsiteX2" fmla="*/ 1222354 w 1222354"/>
                <a:gd name="connsiteY2" fmla="*/ 94163 h 871793"/>
                <a:gd name="connsiteX3" fmla="*/ 1013988 w 1222354"/>
                <a:gd name="connsiteY3" fmla="*/ 871793 h 871793"/>
                <a:gd name="connsiteX4" fmla="*/ 981294 w 1222354"/>
                <a:gd name="connsiteY4" fmla="*/ 859834 h 871793"/>
                <a:gd name="connsiteX5" fmla="*/ 597875 w 1222354"/>
                <a:gd name="connsiteY5" fmla="*/ 801937 h 871793"/>
                <a:gd name="connsiteX6" fmla="*/ 214475 w 1222354"/>
                <a:gd name="connsiteY6" fmla="*/ 859959 h 871793"/>
                <a:gd name="connsiteX7" fmla="*/ 207894 w 1222354"/>
                <a:gd name="connsiteY7" fmla="*/ 862369 h 871793"/>
                <a:gd name="connsiteX8" fmla="*/ 0 w 1222354"/>
                <a:gd name="connsiteY8" fmla="*/ 86500 h 871793"/>
                <a:gd name="connsiteX9" fmla="*/ 22046 w 1222354"/>
                <a:gd name="connsiteY9" fmla="*/ 79439 h 871793"/>
                <a:gd name="connsiteX10" fmla="*/ 615303 w 1222354"/>
                <a:gd name="connsiteY10" fmla="*/ 70 h 87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22354" h="871793">
                  <a:moveTo>
                    <a:pt x="615303" y="70"/>
                  </a:moveTo>
                  <a:cubicBezTo>
                    <a:pt x="814884" y="1686"/>
                    <a:pt x="1014239" y="31358"/>
                    <a:pt x="1207195" y="89036"/>
                  </a:cubicBezTo>
                  <a:lnTo>
                    <a:pt x="1222354" y="94163"/>
                  </a:lnTo>
                  <a:lnTo>
                    <a:pt x="1013988" y="871793"/>
                  </a:lnTo>
                  <a:lnTo>
                    <a:pt x="981294" y="859834"/>
                  </a:lnTo>
                  <a:cubicBezTo>
                    <a:pt x="860168" y="822186"/>
                    <a:pt x="731389" y="801915"/>
                    <a:pt x="597875" y="801937"/>
                  </a:cubicBezTo>
                  <a:cubicBezTo>
                    <a:pt x="464361" y="801959"/>
                    <a:pt x="335589" y="822272"/>
                    <a:pt x="214475" y="859959"/>
                  </a:cubicBezTo>
                  <a:lnTo>
                    <a:pt x="207894" y="862369"/>
                  </a:lnTo>
                  <a:lnTo>
                    <a:pt x="0" y="86500"/>
                  </a:lnTo>
                  <a:lnTo>
                    <a:pt x="22046" y="79439"/>
                  </a:lnTo>
                  <a:cubicBezTo>
                    <a:pt x="215913" y="24894"/>
                    <a:pt x="415721" y="-1546"/>
                    <a:pt x="615303" y="70"/>
                  </a:cubicBez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7" name="자유형 16"/>
            <p:cNvSpPr/>
            <p:nvPr/>
          </p:nvSpPr>
          <p:spPr>
            <a:xfrm rot="10800000">
              <a:off x="6644799" y="2521264"/>
              <a:ext cx="1098462" cy="1117978"/>
            </a:xfrm>
            <a:custGeom>
              <a:avLst/>
              <a:gdLst>
                <a:gd name="connsiteX0" fmla="*/ 888044 w 1098462"/>
                <a:gd name="connsiteY0" fmla="*/ 0 h 1117978"/>
                <a:gd name="connsiteX1" fmla="*/ 1098462 w 1098462"/>
                <a:gd name="connsiteY1" fmla="*/ 785291 h 1117978"/>
                <a:gd name="connsiteX2" fmla="*/ 1041184 w 1098462"/>
                <a:gd name="connsiteY2" fmla="*/ 812891 h 1117978"/>
                <a:gd name="connsiteX3" fmla="*/ 744078 w 1098462"/>
                <a:gd name="connsiteY3" fmla="*/ 1034943 h 1117978"/>
                <a:gd name="connsiteX4" fmla="*/ 668623 w 1098462"/>
                <a:gd name="connsiteY4" fmla="*/ 1117978 h 1117978"/>
                <a:gd name="connsiteX5" fmla="*/ 0 w 1098462"/>
                <a:gd name="connsiteY5" fmla="*/ 649804 h 1117978"/>
                <a:gd name="connsiteX6" fmla="*/ 58026 w 1098462"/>
                <a:gd name="connsiteY6" fmla="*/ 578750 h 1117978"/>
                <a:gd name="connsiteX7" fmla="*/ 522312 w 1098462"/>
                <a:gd name="connsiteY7" fmla="*/ 182695 h 1117978"/>
                <a:gd name="connsiteX8" fmla="*/ 794340 w 1098462"/>
                <a:gd name="connsiteY8" fmla="*/ 37595 h 1117978"/>
                <a:gd name="connsiteX9" fmla="*/ 888044 w 1098462"/>
                <a:gd name="connsiteY9" fmla="*/ 0 h 1117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98462" h="1117978">
                  <a:moveTo>
                    <a:pt x="888044" y="0"/>
                  </a:moveTo>
                  <a:lnTo>
                    <a:pt x="1098462" y="785291"/>
                  </a:lnTo>
                  <a:lnTo>
                    <a:pt x="1041184" y="812891"/>
                  </a:lnTo>
                  <a:cubicBezTo>
                    <a:pt x="931576" y="872449"/>
                    <a:pt x="831569" y="947439"/>
                    <a:pt x="744078" y="1034943"/>
                  </a:cubicBezTo>
                  <a:lnTo>
                    <a:pt x="668623" y="1117978"/>
                  </a:lnTo>
                  <a:lnTo>
                    <a:pt x="0" y="649804"/>
                  </a:lnTo>
                  <a:lnTo>
                    <a:pt x="58026" y="578750"/>
                  </a:lnTo>
                  <a:cubicBezTo>
                    <a:pt x="190868" y="427383"/>
                    <a:pt x="346502" y="293502"/>
                    <a:pt x="522312" y="182695"/>
                  </a:cubicBezTo>
                  <a:cubicBezTo>
                    <a:pt x="610217" y="127292"/>
                    <a:pt x="701150" y="78927"/>
                    <a:pt x="794340" y="37595"/>
                  </a:cubicBezTo>
                  <a:lnTo>
                    <a:pt x="888044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8" name="자유형 17"/>
            <p:cNvSpPr/>
            <p:nvPr/>
          </p:nvSpPr>
          <p:spPr>
            <a:xfrm rot="10800000">
              <a:off x="4424057" y="2512478"/>
              <a:ext cx="1080757" cy="1116769"/>
            </a:xfrm>
            <a:custGeom>
              <a:avLst/>
              <a:gdLst>
                <a:gd name="connsiteX0" fmla="*/ 210967 w 1080757"/>
                <a:gd name="connsiteY0" fmla="*/ 0 h 1116769"/>
                <a:gd name="connsiteX1" fmla="*/ 310480 w 1080757"/>
                <a:gd name="connsiteY1" fmla="*/ 41809 h 1116769"/>
                <a:gd name="connsiteX2" fmla="*/ 580122 w 1080757"/>
                <a:gd name="connsiteY2" fmla="*/ 191295 h 1116769"/>
                <a:gd name="connsiteX3" fmla="*/ 1037934 w 1080757"/>
                <a:gd name="connsiteY3" fmla="*/ 594817 h 1116769"/>
                <a:gd name="connsiteX4" fmla="*/ 1080757 w 1080757"/>
                <a:gd name="connsiteY4" fmla="*/ 649023 h 1116769"/>
                <a:gd name="connsiteX5" fmla="*/ 412747 w 1080757"/>
                <a:gd name="connsiteY5" fmla="*/ 1116769 h 1116769"/>
                <a:gd name="connsiteX6" fmla="*/ 412316 w 1080757"/>
                <a:gd name="connsiteY6" fmla="*/ 1116193 h 1116769"/>
                <a:gd name="connsiteX7" fmla="*/ 31899 w 1080757"/>
                <a:gd name="connsiteY7" fmla="*/ 802696 h 1116769"/>
                <a:gd name="connsiteX8" fmla="*/ 0 w 1080757"/>
                <a:gd name="connsiteY8" fmla="*/ 787338 h 1116769"/>
                <a:gd name="connsiteX9" fmla="*/ 210967 w 1080757"/>
                <a:gd name="connsiteY9" fmla="*/ 0 h 1116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757" h="1116769">
                  <a:moveTo>
                    <a:pt x="210967" y="0"/>
                  </a:moveTo>
                  <a:lnTo>
                    <a:pt x="310480" y="41809"/>
                  </a:lnTo>
                  <a:cubicBezTo>
                    <a:pt x="402988" y="84645"/>
                    <a:pt x="493126" y="134476"/>
                    <a:pt x="580122" y="191295"/>
                  </a:cubicBezTo>
                  <a:cubicBezTo>
                    <a:pt x="754114" y="304934"/>
                    <a:pt x="907560" y="441318"/>
                    <a:pt x="1037934" y="594817"/>
                  </a:cubicBezTo>
                  <a:lnTo>
                    <a:pt x="1080757" y="649023"/>
                  </a:lnTo>
                  <a:lnTo>
                    <a:pt x="412747" y="1116769"/>
                  </a:lnTo>
                  <a:lnTo>
                    <a:pt x="412316" y="1116193"/>
                  </a:lnTo>
                  <a:cubicBezTo>
                    <a:pt x="307180" y="988862"/>
                    <a:pt x="178069" y="882060"/>
                    <a:pt x="31899" y="802696"/>
                  </a:cubicBezTo>
                  <a:lnTo>
                    <a:pt x="0" y="787338"/>
                  </a:lnTo>
                  <a:lnTo>
                    <a:pt x="210967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19" name="자유형 18"/>
            <p:cNvSpPr/>
            <p:nvPr/>
          </p:nvSpPr>
          <p:spPr>
            <a:xfrm rot="10800000">
              <a:off x="7179391" y="1692576"/>
              <a:ext cx="1033541" cy="1152859"/>
            </a:xfrm>
            <a:custGeom>
              <a:avLst/>
              <a:gdLst>
                <a:gd name="connsiteX0" fmla="*/ 363062 w 1033541"/>
                <a:gd name="connsiteY0" fmla="*/ 0 h 1152859"/>
                <a:gd name="connsiteX1" fmla="*/ 1033541 w 1033541"/>
                <a:gd name="connsiteY1" fmla="*/ 469475 h 1152859"/>
                <a:gd name="connsiteX2" fmla="*/ 991747 w 1033541"/>
                <a:gd name="connsiteY2" fmla="*/ 538279 h 1152859"/>
                <a:gd name="connsiteX3" fmla="*/ 836146 w 1033541"/>
                <a:gd name="connsiteY3" fmla="*/ 1152859 h 1152859"/>
                <a:gd name="connsiteX4" fmla="*/ 0 w 1033541"/>
                <a:gd name="connsiteY4" fmla="*/ 1152859 h 1152859"/>
                <a:gd name="connsiteX5" fmla="*/ 6973 w 1033541"/>
                <a:gd name="connsiteY5" fmla="*/ 1008596 h 1152859"/>
                <a:gd name="connsiteX6" fmla="*/ 345855 w 1033541"/>
                <a:gd name="connsiteY6" fmla="*/ 24411 h 1152859"/>
                <a:gd name="connsiteX7" fmla="*/ 363062 w 1033541"/>
                <a:gd name="connsiteY7" fmla="*/ 0 h 1152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541" h="1152859">
                  <a:moveTo>
                    <a:pt x="363062" y="0"/>
                  </a:moveTo>
                  <a:lnTo>
                    <a:pt x="1033541" y="469475"/>
                  </a:lnTo>
                  <a:lnTo>
                    <a:pt x="991747" y="538279"/>
                  </a:lnTo>
                  <a:cubicBezTo>
                    <a:pt x="892512" y="720976"/>
                    <a:pt x="836146" y="930336"/>
                    <a:pt x="836146" y="1152859"/>
                  </a:cubicBezTo>
                  <a:lnTo>
                    <a:pt x="0" y="1152859"/>
                  </a:lnTo>
                  <a:lnTo>
                    <a:pt x="6973" y="1008596"/>
                  </a:lnTo>
                  <a:cubicBezTo>
                    <a:pt x="36777" y="655505"/>
                    <a:pt x="154412" y="317461"/>
                    <a:pt x="345855" y="24411"/>
                  </a:cubicBezTo>
                  <a:lnTo>
                    <a:pt x="363062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20" name="자유형 19"/>
            <p:cNvSpPr/>
            <p:nvPr/>
          </p:nvSpPr>
          <p:spPr>
            <a:xfrm rot="10800000">
              <a:off x="3962531" y="1692996"/>
              <a:ext cx="1026595" cy="1142481"/>
            </a:xfrm>
            <a:custGeom>
              <a:avLst/>
              <a:gdLst>
                <a:gd name="connsiteX0" fmla="*/ 670616 w 1026595"/>
                <a:gd name="connsiteY0" fmla="*/ 0 h 1142481"/>
                <a:gd name="connsiteX1" fmla="*/ 700186 w 1026595"/>
                <a:gd name="connsiteY1" fmla="*/ 43427 h 1142481"/>
                <a:gd name="connsiteX2" fmla="*/ 1023086 w 1026595"/>
                <a:gd name="connsiteY2" fmla="*/ 1032970 h 1142481"/>
                <a:gd name="connsiteX3" fmla="*/ 1026595 w 1026595"/>
                <a:gd name="connsiteY3" fmla="*/ 1142209 h 1142481"/>
                <a:gd name="connsiteX4" fmla="*/ 191290 w 1026595"/>
                <a:gd name="connsiteY4" fmla="*/ 1142481 h 1142481"/>
                <a:gd name="connsiteX5" fmla="*/ 35489 w 1026595"/>
                <a:gd name="connsiteY5" fmla="*/ 527951 h 1142481"/>
                <a:gd name="connsiteX6" fmla="*/ 0 w 1026595"/>
                <a:gd name="connsiteY6" fmla="*/ 469570 h 1142481"/>
                <a:gd name="connsiteX7" fmla="*/ 670616 w 1026595"/>
                <a:gd name="connsiteY7" fmla="*/ 0 h 1142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6595" h="1142481">
                  <a:moveTo>
                    <a:pt x="670616" y="0"/>
                  </a:moveTo>
                  <a:lnTo>
                    <a:pt x="700186" y="43427"/>
                  </a:lnTo>
                  <a:cubicBezTo>
                    <a:pt x="886859" y="339538"/>
                    <a:pt x="999004" y="679443"/>
                    <a:pt x="1023086" y="1032970"/>
                  </a:cubicBezTo>
                  <a:lnTo>
                    <a:pt x="1026595" y="1142209"/>
                  </a:lnTo>
                  <a:lnTo>
                    <a:pt x="191290" y="1142481"/>
                  </a:lnTo>
                  <a:cubicBezTo>
                    <a:pt x="191218" y="919958"/>
                    <a:pt x="134783" y="710616"/>
                    <a:pt x="35489" y="527951"/>
                  </a:cubicBezTo>
                  <a:lnTo>
                    <a:pt x="0" y="469570"/>
                  </a:lnTo>
                  <a:lnTo>
                    <a:pt x="670616" y="0"/>
                  </a:lnTo>
                  <a:close/>
                </a:path>
              </a:pathLst>
            </a:custGeom>
            <a:solidFill>
              <a:schemeClr val="bg1">
                <a:alpha val="71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 b="1" dirty="0">
                <a:solidFill>
                  <a:srgbClr val="53A6C4"/>
                </a:solidFill>
              </a:endParaRPr>
            </a:p>
          </p:txBody>
        </p:sp>
        <p:sp>
          <p:nvSpPr>
            <p:cNvPr id="21" name="자유형 20"/>
            <p:cNvSpPr/>
            <p:nvPr/>
          </p:nvSpPr>
          <p:spPr>
            <a:xfrm rot="10800000">
              <a:off x="4898016" y="3689826"/>
              <a:ext cx="2352349" cy="2277632"/>
            </a:xfrm>
            <a:custGeom>
              <a:avLst/>
              <a:gdLst>
                <a:gd name="connsiteX0" fmla="*/ 1162358 w 2352349"/>
                <a:gd name="connsiteY0" fmla="*/ 0 h 2277632"/>
                <a:gd name="connsiteX1" fmla="*/ 2230625 w 2352349"/>
                <a:gd name="connsiteY1" fmla="*/ 134382 h 2277632"/>
                <a:gd name="connsiteX2" fmla="*/ 2352349 w 2352349"/>
                <a:gd name="connsiteY2" fmla="*/ 168922 h 2277632"/>
                <a:gd name="connsiteX3" fmla="*/ 1787323 w 2352349"/>
                <a:gd name="connsiteY3" fmla="*/ 2277632 h 2277632"/>
                <a:gd name="connsiteX4" fmla="*/ 1772164 w 2352349"/>
                <a:gd name="connsiteY4" fmla="*/ 2272505 h 2277632"/>
                <a:gd name="connsiteX5" fmla="*/ 587015 w 2352349"/>
                <a:gd name="connsiteY5" fmla="*/ 2262908 h 2277632"/>
                <a:gd name="connsiteX6" fmla="*/ 564969 w 2352349"/>
                <a:gd name="connsiteY6" fmla="*/ 2269969 h 2277632"/>
                <a:gd name="connsiteX7" fmla="*/ 0 w 2352349"/>
                <a:gd name="connsiteY7" fmla="*/ 161475 h 2277632"/>
                <a:gd name="connsiteX8" fmla="*/ 94135 w 2352349"/>
                <a:gd name="connsiteY8" fmla="*/ 134730 h 2277632"/>
                <a:gd name="connsiteX9" fmla="*/ 1162358 w 2352349"/>
                <a:gd name="connsiteY9" fmla="*/ 0 h 2277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349" h="2277632">
                  <a:moveTo>
                    <a:pt x="1162358" y="0"/>
                  </a:moveTo>
                  <a:cubicBezTo>
                    <a:pt x="1531214" y="-60"/>
                    <a:pt x="1889169" y="46598"/>
                    <a:pt x="2230625" y="134382"/>
                  </a:cubicBezTo>
                  <a:lnTo>
                    <a:pt x="2352349" y="168922"/>
                  </a:lnTo>
                  <a:lnTo>
                    <a:pt x="1787323" y="2277632"/>
                  </a:lnTo>
                  <a:lnTo>
                    <a:pt x="1772164" y="2272505"/>
                  </a:lnTo>
                  <a:cubicBezTo>
                    <a:pt x="1386251" y="2157149"/>
                    <a:pt x="974747" y="2153817"/>
                    <a:pt x="587015" y="2262908"/>
                  </a:cubicBezTo>
                  <a:lnTo>
                    <a:pt x="564969" y="2269969"/>
                  </a:lnTo>
                  <a:lnTo>
                    <a:pt x="0" y="161475"/>
                  </a:lnTo>
                  <a:lnTo>
                    <a:pt x="94135" y="134730"/>
                  </a:lnTo>
                  <a:cubicBezTo>
                    <a:pt x="435563" y="46835"/>
                    <a:pt x="793502" y="60"/>
                    <a:pt x="1162358" y="0"/>
                  </a:cubicBez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자유형 21"/>
            <p:cNvSpPr/>
            <p:nvPr/>
          </p:nvSpPr>
          <p:spPr>
            <a:xfrm rot="10800000">
              <a:off x="6863548" y="2996040"/>
              <a:ext cx="2668032" cy="2764418"/>
            </a:xfrm>
            <a:custGeom>
              <a:avLst/>
              <a:gdLst>
                <a:gd name="connsiteX0" fmla="*/ 2101423 w 2668032"/>
                <a:gd name="connsiteY0" fmla="*/ 0 h 2764418"/>
                <a:gd name="connsiteX1" fmla="*/ 2668032 w 2668032"/>
                <a:gd name="connsiteY1" fmla="*/ 2114614 h 2764418"/>
                <a:gd name="connsiteX2" fmla="*/ 2574328 w 2668032"/>
                <a:gd name="connsiteY2" fmla="*/ 2152209 h 2764418"/>
                <a:gd name="connsiteX3" fmla="*/ 2302300 w 2668032"/>
                <a:gd name="connsiteY3" fmla="*/ 2297309 h 2764418"/>
                <a:gd name="connsiteX4" fmla="*/ 1838014 w 2668032"/>
                <a:gd name="connsiteY4" fmla="*/ 2693364 h 2764418"/>
                <a:gd name="connsiteX5" fmla="*/ 1779988 w 2668032"/>
                <a:gd name="connsiteY5" fmla="*/ 2764418 h 2764418"/>
                <a:gd name="connsiteX6" fmla="*/ 0 w 2668032"/>
                <a:gd name="connsiteY6" fmla="*/ 1518057 h 2764418"/>
                <a:gd name="connsiteX7" fmla="*/ 10152 w 2668032"/>
                <a:gd name="connsiteY7" fmla="*/ 1503779 h 2764418"/>
                <a:gd name="connsiteX8" fmla="*/ 1965588 w 2668032"/>
                <a:gd name="connsiteY8" fmla="*/ 45981 h 2764418"/>
                <a:gd name="connsiteX9" fmla="*/ 2101423 w 2668032"/>
                <a:gd name="connsiteY9" fmla="*/ 0 h 2764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032" h="2764418">
                  <a:moveTo>
                    <a:pt x="2101423" y="0"/>
                  </a:moveTo>
                  <a:lnTo>
                    <a:pt x="2668032" y="2114614"/>
                  </a:lnTo>
                  <a:lnTo>
                    <a:pt x="2574328" y="2152209"/>
                  </a:lnTo>
                  <a:cubicBezTo>
                    <a:pt x="2481138" y="2193541"/>
                    <a:pt x="2390205" y="2241906"/>
                    <a:pt x="2302300" y="2297309"/>
                  </a:cubicBezTo>
                  <a:cubicBezTo>
                    <a:pt x="2126490" y="2408116"/>
                    <a:pt x="1970856" y="2541997"/>
                    <a:pt x="1838014" y="2693364"/>
                  </a:cubicBezTo>
                  <a:lnTo>
                    <a:pt x="1779988" y="2764418"/>
                  </a:lnTo>
                  <a:lnTo>
                    <a:pt x="0" y="1518057"/>
                  </a:lnTo>
                  <a:lnTo>
                    <a:pt x="10152" y="1503779"/>
                  </a:lnTo>
                  <a:cubicBezTo>
                    <a:pt x="502423" y="845444"/>
                    <a:pt x="1180010" y="333731"/>
                    <a:pt x="1965588" y="45981"/>
                  </a:cubicBezTo>
                  <a:lnTo>
                    <a:pt x="2101423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자유형 22"/>
            <p:cNvSpPr/>
            <p:nvPr/>
          </p:nvSpPr>
          <p:spPr>
            <a:xfrm rot="10800000">
              <a:off x="2644592" y="2980224"/>
              <a:ext cx="2649256" cy="2764865"/>
            </a:xfrm>
            <a:custGeom>
              <a:avLst/>
              <a:gdLst>
                <a:gd name="connsiteX0" fmla="*/ 566938 w 2649256"/>
                <a:gd name="connsiteY0" fmla="*/ 0 h 2764865"/>
                <a:gd name="connsiteX1" fmla="*/ 675578 w 2649256"/>
                <a:gd name="connsiteY1" fmla="*/ 36736 h 2764865"/>
                <a:gd name="connsiteX2" fmla="*/ 2631488 w 2649256"/>
                <a:gd name="connsiteY2" fmla="*/ 1493897 h 2764865"/>
                <a:gd name="connsiteX3" fmla="*/ 2649256 w 2649256"/>
                <a:gd name="connsiteY3" fmla="*/ 1518869 h 2764865"/>
                <a:gd name="connsiteX4" fmla="*/ 869790 w 2649256"/>
                <a:gd name="connsiteY4" fmla="*/ 2764865 h 2764865"/>
                <a:gd name="connsiteX5" fmla="*/ 826967 w 2649256"/>
                <a:gd name="connsiteY5" fmla="*/ 2710659 h 2764865"/>
                <a:gd name="connsiteX6" fmla="*/ 369155 w 2649256"/>
                <a:gd name="connsiteY6" fmla="*/ 2307137 h 2764865"/>
                <a:gd name="connsiteX7" fmla="*/ 99513 w 2649256"/>
                <a:gd name="connsiteY7" fmla="*/ 2157651 h 2764865"/>
                <a:gd name="connsiteX8" fmla="*/ 0 w 2649256"/>
                <a:gd name="connsiteY8" fmla="*/ 2115842 h 2764865"/>
                <a:gd name="connsiteX9" fmla="*/ 566938 w 2649256"/>
                <a:gd name="connsiteY9" fmla="*/ 0 h 276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49256" h="2764865">
                  <a:moveTo>
                    <a:pt x="566938" y="0"/>
                  </a:moveTo>
                  <a:lnTo>
                    <a:pt x="675578" y="36736"/>
                  </a:lnTo>
                  <a:cubicBezTo>
                    <a:pt x="1461250" y="324230"/>
                    <a:pt x="2139003" y="835722"/>
                    <a:pt x="2631488" y="1493897"/>
                  </a:cubicBezTo>
                  <a:lnTo>
                    <a:pt x="2649256" y="1518869"/>
                  </a:lnTo>
                  <a:lnTo>
                    <a:pt x="869790" y="2764865"/>
                  </a:lnTo>
                  <a:lnTo>
                    <a:pt x="826967" y="2710659"/>
                  </a:lnTo>
                  <a:cubicBezTo>
                    <a:pt x="696593" y="2557160"/>
                    <a:pt x="543147" y="2420776"/>
                    <a:pt x="369155" y="2307137"/>
                  </a:cubicBezTo>
                  <a:cubicBezTo>
                    <a:pt x="282159" y="2250318"/>
                    <a:pt x="192021" y="2200487"/>
                    <a:pt x="99513" y="2157651"/>
                  </a:cubicBezTo>
                  <a:lnTo>
                    <a:pt x="0" y="2115842"/>
                  </a:lnTo>
                  <a:lnTo>
                    <a:pt x="566938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자유형 23"/>
            <p:cNvSpPr/>
            <p:nvPr/>
          </p:nvSpPr>
          <p:spPr>
            <a:xfrm rot="10800000">
              <a:off x="7849871" y="1692577"/>
              <a:ext cx="2512322" cy="2397246"/>
            </a:xfrm>
            <a:custGeom>
              <a:avLst/>
              <a:gdLst>
                <a:gd name="connsiteX0" fmla="*/ 735153 w 2512322"/>
                <a:gd name="connsiteY0" fmla="*/ 0 h 2397246"/>
                <a:gd name="connsiteX1" fmla="*/ 2512322 w 2512322"/>
                <a:gd name="connsiteY1" fmla="*/ 1244387 h 2397246"/>
                <a:gd name="connsiteX2" fmla="*/ 2495115 w 2512322"/>
                <a:gd name="connsiteY2" fmla="*/ 1268798 h 2397246"/>
                <a:gd name="connsiteX3" fmla="*/ 2156233 w 2512322"/>
                <a:gd name="connsiteY3" fmla="*/ 2252983 h 2397246"/>
                <a:gd name="connsiteX4" fmla="*/ 2149260 w 2512322"/>
                <a:gd name="connsiteY4" fmla="*/ 2397246 h 2397246"/>
                <a:gd name="connsiteX5" fmla="*/ 0 w 2512322"/>
                <a:gd name="connsiteY5" fmla="*/ 2397246 h 2397246"/>
                <a:gd name="connsiteX6" fmla="*/ 729934 w 2512322"/>
                <a:gd name="connsiteY6" fmla="*/ 7340 h 2397246"/>
                <a:gd name="connsiteX7" fmla="*/ 735153 w 2512322"/>
                <a:gd name="connsiteY7" fmla="*/ 0 h 2397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322" h="2397246">
                  <a:moveTo>
                    <a:pt x="735153" y="0"/>
                  </a:moveTo>
                  <a:lnTo>
                    <a:pt x="2512322" y="1244387"/>
                  </a:lnTo>
                  <a:lnTo>
                    <a:pt x="2495115" y="1268798"/>
                  </a:lnTo>
                  <a:cubicBezTo>
                    <a:pt x="2303672" y="1561848"/>
                    <a:pt x="2186037" y="1899892"/>
                    <a:pt x="2156233" y="2252983"/>
                  </a:cubicBezTo>
                  <a:lnTo>
                    <a:pt x="2149260" y="2397246"/>
                  </a:lnTo>
                  <a:lnTo>
                    <a:pt x="0" y="2397246"/>
                  </a:lnTo>
                  <a:cubicBezTo>
                    <a:pt x="0" y="1511991"/>
                    <a:pt x="269087" y="689576"/>
                    <a:pt x="729934" y="7340"/>
                  </a:cubicBezTo>
                  <a:lnTo>
                    <a:pt x="735153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자유형 24"/>
            <p:cNvSpPr/>
            <p:nvPr/>
          </p:nvSpPr>
          <p:spPr>
            <a:xfrm rot="10800000">
              <a:off x="1812431" y="1693269"/>
              <a:ext cx="2506080" cy="2386896"/>
            </a:xfrm>
            <a:custGeom>
              <a:avLst/>
              <a:gdLst>
                <a:gd name="connsiteX0" fmla="*/ 1777596 w 2506080"/>
                <a:gd name="connsiteY0" fmla="*/ 0 h 2386896"/>
                <a:gd name="connsiteX1" fmla="*/ 1886596 w 2506080"/>
                <a:gd name="connsiteY1" fmla="*/ 169926 h 2386896"/>
                <a:gd name="connsiteX2" fmla="*/ 2506080 w 2506080"/>
                <a:gd name="connsiteY2" fmla="*/ 2386195 h 2386896"/>
                <a:gd name="connsiteX3" fmla="*/ 355979 w 2506080"/>
                <a:gd name="connsiteY3" fmla="*/ 2386896 h 2386896"/>
                <a:gd name="connsiteX4" fmla="*/ 352470 w 2506080"/>
                <a:gd name="connsiteY4" fmla="*/ 2277657 h 2386896"/>
                <a:gd name="connsiteX5" fmla="*/ 29570 w 2506080"/>
                <a:gd name="connsiteY5" fmla="*/ 1288114 h 2386896"/>
                <a:gd name="connsiteX6" fmla="*/ 0 w 2506080"/>
                <a:gd name="connsiteY6" fmla="*/ 1244687 h 2386896"/>
                <a:gd name="connsiteX7" fmla="*/ 1777596 w 2506080"/>
                <a:gd name="connsiteY7" fmla="*/ 0 h 23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6080" h="2386896">
                  <a:moveTo>
                    <a:pt x="1777596" y="0"/>
                  </a:moveTo>
                  <a:lnTo>
                    <a:pt x="1886596" y="169926"/>
                  </a:lnTo>
                  <a:cubicBezTo>
                    <a:pt x="2279461" y="816105"/>
                    <a:pt x="2505816" y="1574712"/>
                    <a:pt x="2506080" y="2386195"/>
                  </a:cubicBezTo>
                  <a:lnTo>
                    <a:pt x="355979" y="2386896"/>
                  </a:lnTo>
                  <a:lnTo>
                    <a:pt x="352470" y="2277657"/>
                  </a:lnTo>
                  <a:cubicBezTo>
                    <a:pt x="328388" y="1924130"/>
                    <a:pt x="216243" y="1584225"/>
                    <a:pt x="29570" y="1288114"/>
                  </a:cubicBezTo>
                  <a:lnTo>
                    <a:pt x="0" y="1244687"/>
                  </a:lnTo>
                  <a:lnTo>
                    <a:pt x="1777596" y="0"/>
                  </a:lnTo>
                  <a:close/>
                </a:path>
              </a:pathLst>
            </a:custGeom>
            <a:solidFill>
              <a:schemeClr val="tx1">
                <a:alpha val="47000"/>
              </a:schemeClr>
            </a:solidFill>
            <a:ln>
              <a:solidFill>
                <a:schemeClr val="bg1"/>
              </a:solidFill>
              <a:prstDash val="sysDot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236909" y="2082464"/>
              <a:ext cx="193455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화면 설계 및 구현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058361" y="3961495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white"/>
                  </a:solidFill>
                </a:rPr>
                <a:t>DB </a:t>
              </a:r>
              <a:r>
                <a:rPr lang="ko-KR" altLang="en-US" sz="2000" b="1" dirty="0" smtClean="0">
                  <a:solidFill>
                    <a:prstClr val="white"/>
                  </a:solidFill>
                </a:rPr>
                <a:t>모델링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181768" y="4590102"/>
              <a:ext cx="1754793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smtClean="0">
                  <a:solidFill>
                    <a:prstClr val="white"/>
                  </a:solidFill>
                </a:rPr>
                <a:t>개발 환경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147708" y="3961495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구현 목표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2025598" y="2265833"/>
              <a:ext cx="193455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b="1" dirty="0" smtClean="0">
                  <a:solidFill>
                    <a:prstClr val="white"/>
                  </a:solidFill>
                </a:rPr>
                <a:t>개발자 소개</a:t>
              </a:r>
              <a:endParaRPr lang="ko-KR" altLang="en-US" sz="2000" b="1" dirty="0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9654" y="191820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>
                  <a:solidFill>
                    <a:srgbClr val="53A6C4"/>
                  </a:solidFill>
                </a:rPr>
                <a:t>1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59314" y="279701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2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611044" y="3136797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3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80693" y="279701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4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285503" y="1918205"/>
              <a:ext cx="90372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500" b="1" dirty="0" smtClean="0">
                  <a:solidFill>
                    <a:srgbClr val="53A6C4"/>
                  </a:solidFill>
                </a:rPr>
                <a:t>5</a:t>
              </a:r>
              <a:endParaRPr lang="ko-KR" altLang="en-US" sz="2500" b="1" dirty="0">
                <a:solidFill>
                  <a:srgbClr val="53A6C4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84300" y="1894905"/>
              <a:ext cx="1379840" cy="310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solidFill>
                    <a:srgbClr val="58ABC9"/>
                  </a:solidFill>
                </a:rPr>
                <a:t>목차</a:t>
              </a:r>
              <a:endParaRPr lang="ko-KR" altLang="en-US" b="1" dirty="0">
                <a:solidFill>
                  <a:srgbClr val="58ABC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9911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0496152"/>
              </p:ext>
            </p:extLst>
          </p:nvPr>
        </p:nvGraphicFramePr>
        <p:xfrm>
          <a:off x="285579" y="1148033"/>
          <a:ext cx="11634570" cy="5403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boardWrite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dirty="0" smtClean="0"/>
                        <a:t>게시판 글쓰기 페이지</a:t>
                      </a:r>
                      <a:endParaRPr lang="ko-KR" altLang="en-US" sz="14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</a:t>
                      </a:r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입력할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제목과 내용</a:t>
                      </a:r>
                      <a:r>
                        <a:rPr lang="ko-KR" altLang="en-US" sz="1500" baseline="0" dirty="0" smtClean="0"/>
                        <a:t> 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입력된 데이터를 </a:t>
                      </a:r>
                      <a:r>
                        <a:rPr lang="en-US" altLang="ko-KR" sz="1500" baseline="0" dirty="0" smtClean="0"/>
                        <a:t>DB</a:t>
                      </a:r>
                      <a:r>
                        <a:rPr lang="ko-KR" altLang="en-US" sz="1500" baseline="0" dirty="0" smtClean="0"/>
                        <a:t>에 반영한다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게시판 페이지로 이동</a:t>
                      </a:r>
                      <a:endParaRPr lang="en-US" altLang="ko-KR" sz="1500" baseline="0" dirty="0" smtClean="0"/>
                    </a:p>
                  </a:txBody>
                  <a:tcPr/>
                </a:tc>
              </a:tr>
              <a:tr h="458962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58302" y="2078769"/>
            <a:ext cx="8928000" cy="4320000"/>
            <a:chOff x="1866900" y="2571750"/>
            <a:chExt cx="6515100" cy="3691890"/>
          </a:xfrm>
        </p:grpSpPr>
        <p:pic>
          <p:nvPicPr>
            <p:cNvPr id="18434" name="Picture 2" descr="C:\Users\TJ\Desktop\ver1.3_2\18_Write In Boar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66900" y="2571750"/>
              <a:ext cx="6515100" cy="36918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198957" y="312214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773071" y="556774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370525" y="5568778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3442752"/>
              </p:ext>
            </p:extLst>
          </p:nvPr>
        </p:nvGraphicFramePr>
        <p:xfrm>
          <a:off x="285579" y="1148033"/>
          <a:ext cx="11634570" cy="540384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boardInfo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게시글</a:t>
                      </a:r>
                      <a:r>
                        <a:rPr lang="ko-KR" altLang="en-US" sz="1500" b="0" dirty="0" smtClean="0"/>
                        <a:t>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자신 또는 타인이 작성한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열람할 수 있는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제목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글쓴이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내용이 출력되는 부분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게시판 페이지로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58962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20757" y="2104885"/>
            <a:ext cx="8928000" cy="4320000"/>
            <a:chOff x="1619250" y="2533650"/>
            <a:chExt cx="6743700" cy="3821430"/>
          </a:xfrm>
        </p:grpSpPr>
        <p:pic>
          <p:nvPicPr>
            <p:cNvPr id="17410" name="Picture 2" descr="C:\Users\TJ\Desktop\ver1.3_2\17_Copy of Write In Boar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9250" y="2533650"/>
              <a:ext cx="6743700" cy="3821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001250" y="3089189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003941" y="5663513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857313"/>
              </p:ext>
            </p:extLst>
          </p:nvPr>
        </p:nvGraphicFramePr>
        <p:xfrm>
          <a:off x="285579" y="1148033"/>
          <a:ext cx="11634570" cy="543564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게시글</a:t>
                      </a:r>
                      <a:r>
                        <a:rPr lang="ko-KR" altLang="en-US" sz="1500" b="0" dirty="0" smtClean="0"/>
                        <a:t> 수정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자신이 작성한 </a:t>
                      </a: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정보를 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자신이 작성한 </a:t>
                      </a:r>
                      <a:r>
                        <a:rPr lang="ko-KR" altLang="en-US" sz="1500" dirty="0" err="1" smtClean="0"/>
                        <a:t>게시글의</a:t>
                      </a:r>
                      <a:r>
                        <a:rPr lang="ko-KR" altLang="en-US" sz="1500" dirty="0" smtClean="0"/>
                        <a:t> 제목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내용이 출력되는 부분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수정한 부분을 </a:t>
                      </a:r>
                      <a:r>
                        <a:rPr lang="en-US" altLang="ko-KR" sz="1500" dirty="0" smtClean="0"/>
                        <a:t>DB</a:t>
                      </a:r>
                      <a:r>
                        <a:rPr lang="ko-KR" altLang="en-US" sz="1500" dirty="0" smtClean="0"/>
                        <a:t>에 반영한다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해당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baseline="0" dirty="0" smtClean="0"/>
                        <a:t> 삭제한다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게시판 페이지로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621431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72891" y="2104280"/>
            <a:ext cx="8928000" cy="4320000"/>
            <a:chOff x="1714500" y="2533650"/>
            <a:chExt cx="6781800" cy="3843020"/>
          </a:xfrm>
        </p:grpSpPr>
        <p:pic>
          <p:nvPicPr>
            <p:cNvPr id="20482" name="Picture 2" descr="C:\Users\TJ\Desktop\ver1.3_2\20_Update Board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4500" y="2533650"/>
              <a:ext cx="6781800" cy="3843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100104" y="3155091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155444" y="5630562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5793876" y="5630562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6391119" y="5630562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05258"/>
              </p:ext>
            </p:extLst>
          </p:nvPr>
        </p:nvGraphicFramePr>
        <p:xfrm>
          <a:off x="285579" y="1148033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smtClean="0"/>
                        <a:t>login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로그인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로그인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9374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67" y="2178657"/>
            <a:ext cx="8928000" cy="4323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798849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memberRegister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회원 가입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회원가입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0552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82" y="2077367"/>
            <a:ext cx="8928000" cy="4373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440580"/>
              </p:ext>
            </p:extLst>
          </p:nvPr>
        </p:nvGraphicFramePr>
        <p:xfrm>
          <a:off x="285579" y="1148033"/>
          <a:ext cx="11634570" cy="551516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7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memberRegister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회원</a:t>
                      </a:r>
                      <a:r>
                        <a:rPr lang="ko-KR" altLang="en-US" sz="1500" b="0" baseline="0" dirty="0" smtClean="0"/>
                        <a:t> 가입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73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회원가입 화면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유효성 검사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2039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71" y="2173401"/>
            <a:ext cx="8928000" cy="4359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59354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545816"/>
              </p:ext>
            </p:extLst>
          </p:nvPr>
        </p:nvGraphicFramePr>
        <p:xfrm>
          <a:off x="285579" y="1148033"/>
          <a:ext cx="11634570" cy="54515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08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findAccount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baseline="0" dirty="0" smtClean="0"/>
                        <a:t>ID, PW </a:t>
                      </a:r>
                      <a:r>
                        <a:rPr lang="ko-KR" altLang="en-US" sz="1500" b="0" baseline="0" dirty="0" smtClean="0"/>
                        <a:t>찾기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en-US" altLang="ko-KR" sz="1500" dirty="0" smtClean="0"/>
                        <a:t>ID, </a:t>
                      </a:r>
                      <a:r>
                        <a:rPr lang="ko-KR" altLang="en-US" sz="1500" dirty="0" smtClean="0"/>
                        <a:t>비밀번호 찾기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4356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60" y="2079044"/>
            <a:ext cx="8928000" cy="4344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56599"/>
              </p:ext>
            </p:extLst>
          </p:nvPr>
        </p:nvGraphicFramePr>
        <p:xfrm>
          <a:off x="285579" y="1148033"/>
          <a:ext cx="11634570" cy="547540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4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findResult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검색 결과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41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dirty="0" smtClean="0"/>
                        <a:t>Email</a:t>
                      </a:r>
                      <a:r>
                        <a:rPr lang="ko-KR" altLang="en-US" sz="1500" dirty="0" smtClean="0"/>
                        <a:t>로 </a:t>
                      </a:r>
                      <a:r>
                        <a:rPr lang="en-US" altLang="ko-KR" sz="1500" dirty="0" smtClean="0"/>
                        <a:t>ID</a:t>
                      </a:r>
                      <a:r>
                        <a:rPr lang="ko-KR" altLang="en-US" sz="1500" dirty="0" smtClean="0"/>
                        <a:t>를 찾음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8708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1" y="2152152"/>
            <a:ext cx="8928000" cy="4306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20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1152997"/>
              </p:ext>
            </p:extLst>
          </p:nvPr>
        </p:nvGraphicFramePr>
        <p:xfrm>
          <a:off x="285579" y="1148033"/>
          <a:ext cx="11634570" cy="544359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1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err="1" smtClean="0"/>
                        <a:t>findResult</a:t>
                      </a:r>
                      <a:endParaRPr lang="ko-KR" altLang="en-US" sz="1500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검색 결과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1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aseline="0" dirty="0" smtClean="0"/>
                        <a:t>ID</a:t>
                      </a:r>
                      <a:r>
                        <a:rPr lang="ko-KR" altLang="en-US" sz="1500" baseline="0" dirty="0" smtClean="0"/>
                        <a:t>와 </a:t>
                      </a:r>
                      <a:r>
                        <a:rPr lang="en-US" altLang="ko-KR" sz="1500" baseline="0" dirty="0" smtClean="0"/>
                        <a:t>Email</a:t>
                      </a:r>
                      <a:r>
                        <a:rPr lang="ko-KR" altLang="en-US" sz="1500" baseline="0" dirty="0" smtClean="0"/>
                        <a:t>로 비밀번호를 찾음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60440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12" y="2158556"/>
            <a:ext cx="8928000" cy="4320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982382"/>
              </p:ext>
            </p:extLst>
          </p:nvPr>
        </p:nvGraphicFramePr>
        <p:xfrm>
          <a:off x="285579" y="1148034"/>
          <a:ext cx="11634570" cy="547540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3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mainPage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메인화면</a:t>
                      </a:r>
                      <a:r>
                        <a:rPr lang="ko-KR" altLang="en-US" sz="1500" b="0" baseline="0" dirty="0" smtClean="0"/>
                        <a:t> 섹션</a:t>
                      </a:r>
                      <a:r>
                        <a:rPr lang="en-US" altLang="ko-KR" sz="1500" b="0" baseline="0" dirty="0" smtClean="0"/>
                        <a:t>1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39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메인화면</a:t>
                      </a:r>
                      <a:r>
                        <a:rPr lang="ko-KR" altLang="en-US" sz="1500" dirty="0" smtClean="0"/>
                        <a:t> 섹션</a:t>
                      </a:r>
                      <a:r>
                        <a:rPr lang="en-US" altLang="ko-KR" sz="1500" dirty="0" smtClean="0"/>
                        <a:t>1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dirty="0" smtClean="0"/>
                        <a:t>영상 </a:t>
                      </a:r>
                      <a:r>
                        <a:rPr lang="ko-KR" altLang="en-US" sz="1500" dirty="0" smtClean="0"/>
                        <a:t>재생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07431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99" y="2106359"/>
            <a:ext cx="8928000" cy="4414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smtClean="0">
                <a:solidFill>
                  <a:prstClr val="white">
                    <a:lumMod val="95000"/>
                  </a:prstClr>
                </a:solidFill>
              </a:rPr>
              <a:t>구현 목표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01579"/>
            <a:ext cx="10515600" cy="46435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게임을 직업으로 삼거나 취미로 즐기는 </a:t>
            </a:r>
            <a:r>
              <a:rPr lang="en-US" altLang="ko-KR" sz="2500" dirty="0" smtClean="0">
                <a:solidFill>
                  <a:schemeClr val="bg1"/>
                </a:solidFill>
              </a:rPr>
              <a:t>“</a:t>
            </a:r>
            <a:r>
              <a:rPr lang="ko-KR" altLang="en-US" sz="2500" dirty="0" smtClean="0">
                <a:solidFill>
                  <a:schemeClr val="bg1"/>
                </a:solidFill>
              </a:rPr>
              <a:t>게임 인구</a:t>
            </a:r>
            <a:r>
              <a:rPr lang="en-US" altLang="ko-KR" sz="2500" dirty="0" smtClean="0">
                <a:solidFill>
                  <a:schemeClr val="bg1"/>
                </a:solidFill>
              </a:rPr>
              <a:t>”</a:t>
            </a:r>
            <a:r>
              <a:rPr lang="ko-KR" altLang="en-US" sz="2500" dirty="0" smtClean="0">
                <a:solidFill>
                  <a:schemeClr val="bg1"/>
                </a:solidFill>
              </a:rPr>
              <a:t>는 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나날이 </a:t>
            </a:r>
            <a:r>
              <a:rPr lang="ko-KR" altLang="en-US" sz="2500" dirty="0" smtClean="0">
                <a:solidFill>
                  <a:schemeClr val="bg1"/>
                </a:solidFill>
              </a:rPr>
              <a:t>증가하는 추세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ko-KR" sz="2500" dirty="0" smtClean="0">
                <a:solidFill>
                  <a:schemeClr val="bg1"/>
                </a:solidFill>
              </a:rPr>
              <a:t>“</a:t>
            </a:r>
            <a:r>
              <a:rPr lang="ko-KR" altLang="en-US" sz="2500" dirty="0" smtClean="0">
                <a:solidFill>
                  <a:schemeClr val="bg1"/>
                </a:solidFill>
              </a:rPr>
              <a:t>게임 인구</a:t>
            </a:r>
            <a:r>
              <a:rPr lang="en-US" altLang="ko-KR" sz="2500" dirty="0" smtClean="0">
                <a:solidFill>
                  <a:schemeClr val="bg1"/>
                </a:solidFill>
              </a:rPr>
              <a:t>”</a:t>
            </a:r>
            <a:r>
              <a:rPr lang="ko-KR" altLang="en-US" sz="2500" dirty="0" smtClean="0">
                <a:solidFill>
                  <a:schemeClr val="bg1"/>
                </a:solidFill>
              </a:rPr>
              <a:t>의 </a:t>
            </a:r>
            <a:r>
              <a:rPr lang="ko-KR" altLang="en-US" sz="2500" dirty="0" smtClean="0">
                <a:solidFill>
                  <a:schemeClr val="bg1"/>
                </a:solidFill>
              </a:rPr>
              <a:t>더 나은 편의성과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접근성을</a:t>
            </a:r>
            <a:r>
              <a:rPr lang="ko-KR" altLang="en-US" sz="2500" dirty="0" smtClean="0">
                <a:solidFill>
                  <a:schemeClr val="bg1"/>
                </a:solidFill>
              </a:rPr>
              <a:t> 가진 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웹페이지</a:t>
            </a:r>
            <a:r>
              <a:rPr lang="ko-KR" altLang="en-US" sz="25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2500" dirty="0" smtClean="0">
                <a:solidFill>
                  <a:schemeClr val="bg1"/>
                </a:solidFill>
              </a:rPr>
              <a:t> 추구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en-US" altLang="ko-KR" sz="25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결과</a:t>
            </a:r>
            <a:r>
              <a:rPr lang="en-US" altLang="ko-KR" sz="2500" dirty="0" smtClean="0">
                <a:solidFill>
                  <a:schemeClr val="bg1"/>
                </a:solidFill>
              </a:rPr>
              <a:t>, </a:t>
            </a:r>
            <a:r>
              <a:rPr lang="ko-KR" altLang="en-US" sz="2500" dirty="0" smtClean="0">
                <a:solidFill>
                  <a:schemeClr val="bg1"/>
                </a:solidFill>
              </a:rPr>
              <a:t>게임 인구의 증대와 질의 향상</a:t>
            </a:r>
            <a:endParaRPr lang="en-US" altLang="ko-KR" sz="2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96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569043"/>
              </p:ext>
            </p:extLst>
          </p:nvPr>
        </p:nvGraphicFramePr>
        <p:xfrm>
          <a:off x="285579" y="1148033"/>
          <a:ext cx="11634570" cy="536408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memberInfo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회원 개인 정보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 정보 열람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986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2" y="2053618"/>
            <a:ext cx="8928000" cy="436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03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465070"/>
              </p:ext>
            </p:extLst>
          </p:nvPr>
        </p:nvGraphicFramePr>
        <p:xfrm>
          <a:off x="285579" y="1148033"/>
          <a:ext cx="11634570" cy="5491306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5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memberUpdate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회원 수정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54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 정보 수정 페이지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유효성 검사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0040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560" y="2160104"/>
            <a:ext cx="8928000" cy="4368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1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621818"/>
              </p:ext>
            </p:extLst>
          </p:nvPr>
        </p:nvGraphicFramePr>
        <p:xfrm>
          <a:off x="285579" y="1148033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SuccessPage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성공</a:t>
                      </a:r>
                      <a:r>
                        <a:rPr lang="ko-KR" altLang="en-US" sz="1500" b="0" baseline="0" dirty="0" smtClean="0"/>
                        <a:t> 메시지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성공 메시지 출력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9374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2771" name="Picture 3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15" y="2169929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8100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7547076"/>
              </p:ext>
            </p:extLst>
          </p:nvPr>
        </p:nvGraphicFramePr>
        <p:xfrm>
          <a:off x="285579" y="1148033"/>
          <a:ext cx="11634570" cy="54674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3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smtClean="0"/>
                        <a:t>Main-2</a:t>
                      </a:r>
                      <a:r>
                        <a:rPr lang="en-US" altLang="ko-KR" sz="1500" b="0" baseline="30000" dirty="0" smtClean="0"/>
                        <a:t>nd</a:t>
                      </a:r>
                      <a:r>
                        <a:rPr lang="en-US" altLang="ko-KR" sz="1500" b="0" dirty="0" smtClean="0"/>
                        <a:t> Section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메인화면</a:t>
                      </a:r>
                      <a:r>
                        <a:rPr lang="ko-KR" altLang="en-US" sz="1500" b="0" dirty="0" smtClean="0"/>
                        <a:t> 섹션</a:t>
                      </a:r>
                      <a:r>
                        <a:rPr lang="en-US" altLang="ko-KR" sz="1500" b="0" dirty="0" smtClean="0"/>
                        <a:t>2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3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게임 소개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8042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765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4" y="2152152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8467511"/>
              </p:ext>
            </p:extLst>
          </p:nvPr>
        </p:nvGraphicFramePr>
        <p:xfrm>
          <a:off x="285579" y="1148033"/>
          <a:ext cx="11634570" cy="5403843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14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500" b="0" dirty="0" smtClean="0"/>
                        <a:t>Main-3</a:t>
                      </a:r>
                      <a:r>
                        <a:rPr lang="en-US" altLang="ko-KR" sz="1500" b="0" baseline="30000" dirty="0" smtClean="0"/>
                        <a:t>rd</a:t>
                      </a:r>
                      <a:r>
                        <a:rPr lang="en-US" altLang="ko-KR" sz="1500" b="0" dirty="0" smtClean="0"/>
                        <a:t> Section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메인화면</a:t>
                      </a:r>
                      <a:r>
                        <a:rPr lang="ko-KR" altLang="en-US" sz="1500" b="0" dirty="0" smtClean="0"/>
                        <a:t> 섹션</a:t>
                      </a:r>
                      <a:r>
                        <a:rPr lang="en-US" altLang="ko-KR" sz="1500" b="0" dirty="0" smtClean="0"/>
                        <a:t>3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144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</a:t>
                      </a:r>
                      <a:r>
                        <a:rPr lang="ko-KR" altLang="en-US" sz="1500" dirty="0" smtClean="0"/>
                        <a:t>리스트 링크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74991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867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3" y="2123934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4512993"/>
              </p:ext>
            </p:extLst>
          </p:nvPr>
        </p:nvGraphicFramePr>
        <p:xfrm>
          <a:off x="285579" y="1148033"/>
          <a:ext cx="11634570" cy="543564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0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champList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리스트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09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 리스트 출력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5377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379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20" y="2148633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233091"/>
              </p:ext>
            </p:extLst>
          </p:nvPr>
        </p:nvGraphicFramePr>
        <p:xfrm>
          <a:off x="285579" y="1148033"/>
          <a:ext cx="11634570" cy="54515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champCreate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생성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기본 정보 입력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6710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756" y="2132402"/>
            <a:ext cx="892612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601333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champCreate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생성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기본 정보 입력 페이지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 smtClean="0"/>
                        <a:t>(</a:t>
                      </a:r>
                      <a:r>
                        <a:rPr lang="ko-KR" altLang="en-US" sz="1500" baseline="0" dirty="0" smtClean="0"/>
                        <a:t>유효성 검사</a:t>
                      </a:r>
                      <a:r>
                        <a:rPr lang="en-US" altLang="ko-KR" sz="1500" baseline="0" dirty="0" smtClean="0"/>
                        <a:t>)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561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03" y="2147398"/>
            <a:ext cx="8916743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591607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champLevelInput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</a:t>
                      </a:r>
                      <a:r>
                        <a:rPr lang="ko-KR" altLang="en-US" sz="1500" b="0" dirty="0" err="1" smtClean="0"/>
                        <a:t>레벨별</a:t>
                      </a:r>
                      <a:r>
                        <a:rPr lang="ko-KR" altLang="en-US" sz="1500" b="0" dirty="0" smtClean="0"/>
                        <a:t> 정보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레벨 별 </a:t>
                      </a:r>
                      <a:r>
                        <a:rPr lang="ko-KR" altLang="en-US" sz="1500" dirty="0" err="1" smtClean="0"/>
                        <a:t>능력치</a:t>
                      </a:r>
                      <a:r>
                        <a:rPr lang="ko-KR" altLang="en-US" sz="1500" dirty="0" smtClean="0"/>
                        <a:t> 성장 정보 입력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045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72" y="2123871"/>
            <a:ext cx="8926746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2374262"/>
              </p:ext>
            </p:extLst>
          </p:nvPr>
        </p:nvGraphicFramePr>
        <p:xfrm>
          <a:off x="285579" y="1148033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champLevelInput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</a:t>
                      </a:r>
                      <a:r>
                        <a:rPr lang="ko-KR" altLang="en-US" sz="1500" b="0" dirty="0" err="1" smtClean="0"/>
                        <a:t>레벨별</a:t>
                      </a:r>
                      <a:r>
                        <a:rPr lang="ko-KR" altLang="en-US" sz="1500" b="0" dirty="0" smtClean="0"/>
                        <a:t> 정보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70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레벨 별 </a:t>
                      </a:r>
                      <a:r>
                        <a:rPr lang="ko-KR" altLang="en-US" sz="1500" dirty="0" err="1" smtClean="0"/>
                        <a:t>능력치</a:t>
                      </a:r>
                      <a:r>
                        <a:rPr lang="ko-KR" altLang="en-US" sz="1500" dirty="0" smtClean="0"/>
                        <a:t> 성장 정보 입력 화면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유효성 검사</a:t>
                      </a:r>
                      <a:r>
                        <a:rPr lang="en-US" altLang="ko-KR" sz="1500" dirty="0" smtClean="0"/>
                        <a:t>)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0922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19" y="2165238"/>
            <a:ext cx="8935505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>
            <a:extLst>
              <a:ext uri="{FF2B5EF4-FFF2-40B4-BE49-F238E27FC236}">
                <a16:creationId xmlns="" xmlns:a16="http://schemas.microsoft.com/office/drawing/2014/main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smtClean="0">
                <a:solidFill>
                  <a:prstClr val="white">
                    <a:lumMod val="95000"/>
                  </a:prstClr>
                </a:solidFill>
              </a:rPr>
              <a:t>개발 환경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13817" y="1285205"/>
            <a:ext cx="1834789" cy="2414757"/>
            <a:chOff x="573352" y="1580345"/>
            <a:chExt cx="1834789" cy="2414757"/>
          </a:xfrm>
        </p:grpSpPr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573352" y="223997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689054" y="158034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815411" y="3148882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JDK 1.8.4 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689054" y="158034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93" y="1796219"/>
              <a:ext cx="1455998" cy="976181"/>
            </a:xfrm>
            <a:prstGeom prst="rect">
              <a:avLst/>
            </a:prstGeom>
          </p:spPr>
        </p:pic>
      </p:grpSp>
      <p:grpSp>
        <p:nvGrpSpPr>
          <p:cNvPr id="14" name="그룹 13"/>
          <p:cNvGrpSpPr/>
          <p:nvPr/>
        </p:nvGrpSpPr>
        <p:grpSpPr>
          <a:xfrm>
            <a:off x="2401677" y="1285335"/>
            <a:ext cx="1834789" cy="2414757"/>
            <a:chOff x="2692864" y="1590180"/>
            <a:chExt cx="1834789" cy="2414757"/>
          </a:xfrm>
        </p:grpSpPr>
        <p:sp>
          <p:nvSpPr>
            <p:cNvPr id="162" name="타원 161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2692864" y="2249806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3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2808566" y="1590180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2934923" y="3158717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JUnit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4.12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5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2808566" y="1590180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902" y="1968997"/>
              <a:ext cx="1625741" cy="650296"/>
            </a:xfrm>
            <a:prstGeom prst="rect">
              <a:avLst/>
            </a:prstGeom>
          </p:spPr>
        </p:pic>
      </p:grpSp>
      <p:grpSp>
        <p:nvGrpSpPr>
          <p:cNvPr id="232" name="그룹 231"/>
          <p:cNvGrpSpPr/>
          <p:nvPr/>
        </p:nvGrpSpPr>
        <p:grpSpPr>
          <a:xfrm>
            <a:off x="6178794" y="1278144"/>
            <a:ext cx="1834789" cy="2414761"/>
            <a:chOff x="6416998" y="1086044"/>
            <a:chExt cx="1834789" cy="2414761"/>
          </a:xfrm>
        </p:grpSpPr>
        <p:sp>
          <p:nvSpPr>
            <p:cNvPr id="152" name="타원 151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6416998" y="1745671"/>
              <a:ext cx="1834789" cy="175513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3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6532700" y="1086044"/>
              <a:ext cx="1608077" cy="2400380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6659057" y="2447114"/>
              <a:ext cx="1403334" cy="10156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Eclipse 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2018-12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55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6532700" y="1086044"/>
              <a:ext cx="1608077" cy="1407932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5878" y="1519732"/>
              <a:ext cx="1529692" cy="540554"/>
            </a:xfrm>
            <a:prstGeom prst="rect">
              <a:avLst/>
            </a:prstGeom>
          </p:spPr>
        </p:pic>
      </p:grpSp>
      <p:grpSp>
        <p:nvGrpSpPr>
          <p:cNvPr id="15" name="그룹 14"/>
          <p:cNvGrpSpPr/>
          <p:nvPr/>
        </p:nvGrpSpPr>
        <p:grpSpPr>
          <a:xfrm>
            <a:off x="469151" y="3587688"/>
            <a:ext cx="1994674" cy="2708129"/>
            <a:chOff x="2354530" y="3560390"/>
            <a:chExt cx="1994674" cy="2708129"/>
          </a:xfrm>
        </p:grpSpPr>
        <p:sp>
          <p:nvSpPr>
            <p:cNvPr id="168" name="타원 167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2408141" y="4513388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9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2523843" y="3853762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2634832" y="5237883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Tomcat 8.0.9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71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2523843" y="3853762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4530" y="3560390"/>
              <a:ext cx="1994674" cy="1994674"/>
            </a:xfrm>
            <a:prstGeom prst="rect">
              <a:avLst/>
            </a:prstGeom>
          </p:spPr>
        </p:pic>
      </p:grpSp>
      <p:grpSp>
        <p:nvGrpSpPr>
          <p:cNvPr id="187" name="그룹 186"/>
          <p:cNvGrpSpPr/>
          <p:nvPr/>
        </p:nvGrpSpPr>
        <p:grpSpPr>
          <a:xfrm>
            <a:off x="2404022" y="3881038"/>
            <a:ext cx="1834789" cy="2414757"/>
            <a:chOff x="4797865" y="4133121"/>
            <a:chExt cx="1834789" cy="2414757"/>
          </a:xfrm>
        </p:grpSpPr>
        <p:sp>
          <p:nvSpPr>
            <p:cNvPr id="174" name="타원 173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4797865" y="479274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5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4913567" y="413312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5039924" y="5494190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Oracle 11g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77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4913567" y="413312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185" name="그림 18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413" y="4360317"/>
              <a:ext cx="1529691" cy="997580"/>
            </a:xfrm>
            <a:prstGeom prst="rect">
              <a:avLst/>
            </a:prstGeom>
          </p:spPr>
        </p:pic>
      </p:grpSp>
      <p:grpSp>
        <p:nvGrpSpPr>
          <p:cNvPr id="202" name="그룹 201"/>
          <p:cNvGrpSpPr/>
          <p:nvPr/>
        </p:nvGrpSpPr>
        <p:grpSpPr>
          <a:xfrm>
            <a:off x="4290910" y="1278144"/>
            <a:ext cx="1834789" cy="2414757"/>
            <a:chOff x="5684515" y="4222749"/>
            <a:chExt cx="1834789" cy="2414757"/>
          </a:xfrm>
        </p:grpSpPr>
        <p:sp>
          <p:nvSpPr>
            <p:cNvPr id="195" name="타원 194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5684515" y="4882375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6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5800217" y="4222749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5926574" y="5576134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Log4j 1.2.17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98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5800217" y="4222749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00" name="그림 19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5544" y="4589063"/>
              <a:ext cx="1645394" cy="664992"/>
            </a:xfrm>
            <a:prstGeom prst="rect">
              <a:avLst/>
            </a:prstGeom>
          </p:spPr>
        </p:pic>
      </p:grpSp>
      <p:grpSp>
        <p:nvGrpSpPr>
          <p:cNvPr id="204" name="그룹 203"/>
          <p:cNvGrpSpPr/>
          <p:nvPr/>
        </p:nvGrpSpPr>
        <p:grpSpPr>
          <a:xfrm>
            <a:off x="4283226" y="3873869"/>
            <a:ext cx="1850238" cy="2414757"/>
            <a:chOff x="5701082" y="4361701"/>
            <a:chExt cx="1850238" cy="2414757"/>
          </a:xfrm>
        </p:grpSpPr>
        <p:sp>
          <p:nvSpPr>
            <p:cNvPr id="189" name="타원 188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5716531" y="502132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0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5832233" y="436170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91" name="직사각형 190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5958590" y="5722770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Spring 4.3.9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92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5832233" y="436170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03" name="그림 20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082" y="4677498"/>
              <a:ext cx="1850238" cy="764384"/>
            </a:xfrm>
            <a:prstGeom prst="rect">
              <a:avLst/>
            </a:prstGeom>
          </p:spPr>
        </p:pic>
      </p:grpSp>
      <p:grpSp>
        <p:nvGrpSpPr>
          <p:cNvPr id="225" name="그룹 224"/>
          <p:cNvGrpSpPr/>
          <p:nvPr/>
        </p:nvGrpSpPr>
        <p:grpSpPr>
          <a:xfrm>
            <a:off x="6181940" y="3866657"/>
            <a:ext cx="1834789" cy="2414757"/>
            <a:chOff x="6543845" y="4222749"/>
            <a:chExt cx="1834789" cy="2414757"/>
          </a:xfrm>
        </p:grpSpPr>
        <p:sp>
          <p:nvSpPr>
            <p:cNvPr id="218" name="타원 217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6543845" y="4882375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6659547" y="4222749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6770536" y="5599186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Maven 3.8.0</a:t>
              </a:r>
            </a:p>
          </p:txBody>
        </p:sp>
        <p:sp>
          <p:nvSpPr>
            <p:cNvPr id="221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6659547" y="4222749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3" name="그림 22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7966" y="4739130"/>
              <a:ext cx="1593105" cy="402962"/>
            </a:xfrm>
            <a:prstGeom prst="rect">
              <a:avLst/>
            </a:prstGeom>
          </p:spPr>
        </p:pic>
      </p:grpSp>
      <p:grpSp>
        <p:nvGrpSpPr>
          <p:cNvPr id="227" name="그룹 226"/>
          <p:cNvGrpSpPr/>
          <p:nvPr/>
        </p:nvGrpSpPr>
        <p:grpSpPr>
          <a:xfrm>
            <a:off x="8071452" y="3866657"/>
            <a:ext cx="1834789" cy="2414757"/>
            <a:chOff x="6344437" y="4310480"/>
            <a:chExt cx="1834789" cy="2414757"/>
          </a:xfrm>
        </p:grpSpPr>
        <p:sp>
          <p:nvSpPr>
            <p:cNvPr id="212" name="타원 211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6344437" y="4970106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6460139" y="4310480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6586496" y="5671549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jQuery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3.0.0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15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6460139" y="4310480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6" name="그림 225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74" y="4316821"/>
              <a:ext cx="1373914" cy="1373914"/>
            </a:xfrm>
            <a:prstGeom prst="rect">
              <a:avLst/>
            </a:prstGeom>
          </p:spPr>
        </p:pic>
      </p:grpSp>
      <p:grpSp>
        <p:nvGrpSpPr>
          <p:cNvPr id="231" name="그룹 230"/>
          <p:cNvGrpSpPr/>
          <p:nvPr/>
        </p:nvGrpSpPr>
        <p:grpSpPr>
          <a:xfrm>
            <a:off x="9955499" y="3866679"/>
            <a:ext cx="1834789" cy="2414757"/>
            <a:chOff x="7345547" y="4247761"/>
            <a:chExt cx="1834789" cy="2414757"/>
          </a:xfrm>
        </p:grpSpPr>
        <p:sp>
          <p:nvSpPr>
            <p:cNvPr id="206" name="타원 205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7345547" y="4907387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7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7461249" y="4247761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8" name="직사각형 207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7587606" y="5739458"/>
              <a:ext cx="1403334" cy="49449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git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09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7461249" y="4247761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8" name="그림 22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4995" y="4490126"/>
              <a:ext cx="1613585" cy="957823"/>
            </a:xfrm>
            <a:prstGeom prst="rect">
              <a:avLst/>
            </a:prstGeom>
          </p:spPr>
        </p:pic>
      </p:grpSp>
      <p:grpSp>
        <p:nvGrpSpPr>
          <p:cNvPr id="230" name="그룹 229"/>
          <p:cNvGrpSpPr/>
          <p:nvPr/>
        </p:nvGrpSpPr>
        <p:grpSpPr>
          <a:xfrm>
            <a:off x="8066113" y="1285335"/>
            <a:ext cx="1834789" cy="2414757"/>
            <a:chOff x="9559829" y="3702075"/>
            <a:chExt cx="1834789" cy="2414757"/>
          </a:xfrm>
        </p:grpSpPr>
        <p:sp>
          <p:nvSpPr>
            <p:cNvPr id="180" name="타원 179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9559829" y="436170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1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9675531" y="370207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2" name="직사각형 181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9801888" y="5070828"/>
              <a:ext cx="1403334" cy="956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err="1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MyBatis</a:t>
              </a: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 3.4.4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83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9675531" y="370207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29" name="그림 22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94235" y="3808445"/>
              <a:ext cx="1345174" cy="1195190"/>
            </a:xfrm>
            <a:prstGeom prst="rect">
              <a:avLst/>
            </a:prstGeom>
          </p:spPr>
        </p:pic>
      </p:grpSp>
      <p:grpSp>
        <p:nvGrpSpPr>
          <p:cNvPr id="241" name="그룹 240"/>
          <p:cNvGrpSpPr/>
          <p:nvPr/>
        </p:nvGrpSpPr>
        <p:grpSpPr>
          <a:xfrm>
            <a:off x="9952028" y="1257605"/>
            <a:ext cx="1834789" cy="2414757"/>
            <a:chOff x="10013500" y="1065505"/>
            <a:chExt cx="1834789" cy="2414757"/>
          </a:xfrm>
        </p:grpSpPr>
        <p:sp>
          <p:nvSpPr>
            <p:cNvPr id="234" name="타원 233">
              <a:extLst>
                <a:ext uri="{FF2B5EF4-FFF2-40B4-BE49-F238E27FC236}">
                  <a16:creationId xmlns="" xmlns:a16="http://schemas.microsoft.com/office/drawing/2014/main" id="{EC6B0017-C428-4253-87A3-D745F2AE0EBD}"/>
                </a:ext>
              </a:extLst>
            </p:cNvPr>
            <p:cNvSpPr/>
            <p:nvPr/>
          </p:nvSpPr>
          <p:spPr>
            <a:xfrm>
              <a:off x="10013500" y="1725131"/>
              <a:ext cx="1834789" cy="175513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자유형: 도형 6">
              <a:extLst>
                <a:ext uri="{FF2B5EF4-FFF2-40B4-BE49-F238E27FC236}">
                  <a16:creationId xmlns="" xmlns:a16="http://schemas.microsoft.com/office/drawing/2014/main" id="{7404E370-AB59-454D-BF99-33AAD5C92955}"/>
                </a:ext>
              </a:extLst>
            </p:cNvPr>
            <p:cNvSpPr/>
            <p:nvPr/>
          </p:nvSpPr>
          <p:spPr>
            <a:xfrm>
              <a:off x="10129202" y="1065505"/>
              <a:ext cx="1608077" cy="2400376"/>
            </a:xfrm>
            <a:custGeom>
              <a:avLst/>
              <a:gdLst>
                <a:gd name="connsiteX0" fmla="*/ 244495 w 2905126"/>
                <a:gd name="connsiteY0" fmla="*/ 0 h 4533298"/>
                <a:gd name="connsiteX1" fmla="*/ 2660631 w 2905126"/>
                <a:gd name="connsiteY1" fmla="*/ 0 h 4533298"/>
                <a:gd name="connsiteX2" fmla="*/ 2905126 w 2905126"/>
                <a:gd name="connsiteY2" fmla="*/ 244495 h 4533298"/>
                <a:gd name="connsiteX3" fmla="*/ 2905126 w 2905126"/>
                <a:gd name="connsiteY3" fmla="*/ 3662219 h 4533298"/>
                <a:gd name="connsiteX4" fmla="*/ 2900703 w 2905126"/>
                <a:gd name="connsiteY4" fmla="*/ 3671402 h 4533298"/>
                <a:gd name="connsiteX5" fmla="*/ 1452563 w 2905126"/>
                <a:gd name="connsiteY5" fmla="*/ 4533298 h 4533298"/>
                <a:gd name="connsiteX6" fmla="*/ 4424 w 2905126"/>
                <a:gd name="connsiteY6" fmla="*/ 3671402 h 4533298"/>
                <a:gd name="connsiteX7" fmla="*/ 0 w 2905126"/>
                <a:gd name="connsiteY7" fmla="*/ 3662219 h 4533298"/>
                <a:gd name="connsiteX8" fmla="*/ 0 w 2905126"/>
                <a:gd name="connsiteY8" fmla="*/ 244495 h 4533298"/>
                <a:gd name="connsiteX9" fmla="*/ 244495 w 2905126"/>
                <a:gd name="connsiteY9" fmla="*/ 0 h 4533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5126" h="4533298">
                  <a:moveTo>
                    <a:pt x="244495" y="0"/>
                  </a:moveTo>
                  <a:lnTo>
                    <a:pt x="2660631" y="0"/>
                  </a:lnTo>
                  <a:cubicBezTo>
                    <a:pt x="2795662" y="0"/>
                    <a:pt x="2905126" y="109464"/>
                    <a:pt x="2905126" y="244495"/>
                  </a:cubicBezTo>
                  <a:lnTo>
                    <a:pt x="2905126" y="3662219"/>
                  </a:lnTo>
                  <a:lnTo>
                    <a:pt x="2900703" y="3671402"/>
                  </a:lnTo>
                  <a:cubicBezTo>
                    <a:pt x="2621815" y="4184786"/>
                    <a:pt x="2077889" y="4533298"/>
                    <a:pt x="1452563" y="4533298"/>
                  </a:cubicBezTo>
                  <a:cubicBezTo>
                    <a:pt x="827237" y="4533298"/>
                    <a:pt x="283311" y="4184786"/>
                    <a:pt x="4424" y="3671402"/>
                  </a:cubicBezTo>
                  <a:lnTo>
                    <a:pt x="0" y="3662219"/>
                  </a:lnTo>
                  <a:lnTo>
                    <a:pt x="0" y="244495"/>
                  </a:lnTo>
                  <a:cubicBezTo>
                    <a:pt x="0" y="109464"/>
                    <a:pt x="109464" y="0"/>
                    <a:pt x="24449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직사각형 235">
              <a:extLst>
                <a:ext uri="{FF2B5EF4-FFF2-40B4-BE49-F238E27FC236}">
                  <a16:creationId xmlns="" xmlns:a16="http://schemas.microsoft.com/office/drawing/2014/main" id="{A0EC9EEB-D56C-4F4D-B560-9A09E6861CBD}"/>
                </a:ext>
              </a:extLst>
            </p:cNvPr>
            <p:cNvSpPr/>
            <p:nvPr/>
          </p:nvSpPr>
          <p:spPr>
            <a:xfrm>
              <a:off x="10247875" y="2426574"/>
              <a:ext cx="1403334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Windows 10 64bit</a:t>
              </a:r>
              <a:endPara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37" name="사각형: 둥근 위쪽 모서리 1">
              <a:extLst>
                <a:ext uri="{FF2B5EF4-FFF2-40B4-BE49-F238E27FC236}">
                  <a16:creationId xmlns="" xmlns:a16="http://schemas.microsoft.com/office/drawing/2014/main" id="{65EADCED-D8EA-4C4F-BDEA-0350CDE3CB20}"/>
                </a:ext>
              </a:extLst>
            </p:cNvPr>
            <p:cNvSpPr/>
            <p:nvPr/>
          </p:nvSpPr>
          <p:spPr>
            <a:xfrm>
              <a:off x="10129202" y="1065505"/>
              <a:ext cx="1608077" cy="1407930"/>
            </a:xfrm>
            <a:prstGeom prst="round2SameRect">
              <a:avLst>
                <a:gd name="adj1" fmla="val 8929"/>
                <a:gd name="adj2" fmla="val 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240" name="그림 2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266" y="1350720"/>
              <a:ext cx="1647305" cy="8682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6503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252538"/>
              </p:ext>
            </p:extLst>
          </p:nvPr>
        </p:nvGraphicFramePr>
        <p:xfrm>
          <a:off x="285579" y="1148033"/>
          <a:ext cx="11634570" cy="54515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champDetailView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개별 정보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개별 정보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3733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20" y="2142111"/>
            <a:ext cx="8906781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773804"/>
              </p:ext>
            </p:extLst>
          </p:nvPr>
        </p:nvGraphicFramePr>
        <p:xfrm>
          <a:off x="285579" y="1148032"/>
          <a:ext cx="11634570" cy="548335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champDetailView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개별 정보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480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개별 정보 화면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 smtClean="0"/>
                        <a:t>– </a:t>
                      </a:r>
                      <a:r>
                        <a:rPr lang="ko-KR" altLang="en-US" sz="1500" baseline="0" dirty="0" smtClean="0"/>
                        <a:t>사용자가 옵션을 선택한 후 화면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93747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51" y="2179212"/>
            <a:ext cx="8921434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91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733523"/>
              </p:ext>
            </p:extLst>
          </p:nvPr>
        </p:nvGraphicFramePr>
        <p:xfrm>
          <a:off x="285579" y="1148033"/>
          <a:ext cx="11634570" cy="54674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3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정보 수정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35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기본 정보 입력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8042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1" y="2147367"/>
            <a:ext cx="895495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733570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11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챔피언 정보 수정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11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기본 정보 입력 화면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 smtClean="0"/>
                        <a:t>(</a:t>
                      </a:r>
                      <a:r>
                        <a:rPr lang="ko-KR" altLang="en-US" sz="1500" baseline="0" dirty="0" smtClean="0"/>
                        <a:t>유효성 검사</a:t>
                      </a:r>
                      <a:r>
                        <a:rPr lang="en-US" altLang="ko-KR" sz="1500" baseline="0" dirty="0" smtClean="0"/>
                        <a:t>)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9585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04" y="2104445"/>
            <a:ext cx="8916143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543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68110"/>
              </p:ext>
            </p:extLst>
          </p:nvPr>
        </p:nvGraphicFramePr>
        <p:xfrm>
          <a:off x="285579" y="1148033"/>
          <a:ext cx="11634570" cy="54674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5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smtClean="0"/>
                        <a:t>Distractor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선택화면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5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챔피언의 기본 정보를 수정한 후에 앞으로 갈 페이지를 선택할 수 있는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9590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2" y="2159193"/>
            <a:ext cx="8936147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809934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프로젝트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화면</a:t>
                      </a: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err="1" smtClean="0"/>
                        <a:t>화면명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b="0" dirty="0" smtClean="0"/>
                        <a:t>챔피언 </a:t>
                      </a:r>
                      <a:r>
                        <a:rPr lang="ko-KR" altLang="en-US" sz="1200" b="0" dirty="0" err="1" smtClean="0"/>
                        <a:t>레벨별</a:t>
                      </a:r>
                      <a:r>
                        <a:rPr lang="ko-KR" altLang="en-US" sz="1200" b="0" dirty="0" smtClean="0"/>
                        <a:t> 정보 수정</a:t>
                      </a:r>
                      <a:endParaRPr lang="ko-KR" altLang="en-US" sz="1200" b="0" dirty="0"/>
                    </a:p>
                  </a:txBody>
                  <a:tcPr/>
                </a:tc>
              </a:tr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레벨 별 </a:t>
                      </a:r>
                      <a:r>
                        <a:rPr lang="ko-KR" altLang="en-US" sz="1500" dirty="0" err="1" smtClean="0"/>
                        <a:t>능력치</a:t>
                      </a:r>
                      <a:r>
                        <a:rPr lang="ko-KR" altLang="en-US" sz="1500" dirty="0" smtClean="0"/>
                        <a:t> 성장 정보 입력 화면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045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07" y="2158557"/>
            <a:ext cx="8926747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09598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champLevelUpdate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 smtClean="0"/>
                        <a:t>챔피언 </a:t>
                      </a:r>
                      <a:r>
                        <a:rPr lang="ko-KR" altLang="en-US" sz="1200" b="0" dirty="0" err="1" smtClean="0"/>
                        <a:t>레벨별</a:t>
                      </a:r>
                      <a:r>
                        <a:rPr lang="ko-KR" altLang="en-US" sz="1200" b="0" dirty="0" smtClean="0"/>
                        <a:t> 정보 수정</a:t>
                      </a:r>
                      <a:endParaRPr lang="ko-KR" altLang="en-US" sz="1200" b="0" dirty="0"/>
                    </a:p>
                  </a:txBody>
                  <a:tcPr/>
                </a:tc>
              </a:tr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dirty="0" smtClean="0"/>
                        <a:t>캐릭터</a:t>
                      </a:r>
                      <a:r>
                        <a:rPr lang="en-US" altLang="ko-KR" sz="1500" dirty="0" smtClean="0"/>
                        <a:t>(</a:t>
                      </a:r>
                      <a:r>
                        <a:rPr lang="ko-KR" altLang="en-US" sz="1500" dirty="0" smtClean="0"/>
                        <a:t>챔피언</a:t>
                      </a:r>
                      <a:r>
                        <a:rPr lang="en-US" altLang="ko-KR" sz="1500" dirty="0" smtClean="0"/>
                        <a:t>) </a:t>
                      </a:r>
                      <a:r>
                        <a:rPr lang="ko-KR" altLang="en-US" sz="1500" dirty="0" smtClean="0"/>
                        <a:t>레벨 별 </a:t>
                      </a:r>
                      <a:r>
                        <a:rPr lang="ko-KR" altLang="en-US" sz="1500" dirty="0" err="1" smtClean="0"/>
                        <a:t>능력치</a:t>
                      </a:r>
                      <a:r>
                        <a:rPr lang="ko-KR" altLang="en-US" sz="1500" dirty="0" smtClean="0"/>
                        <a:t> 성장 정보 입력 화면</a:t>
                      </a:r>
                      <a:r>
                        <a:rPr lang="ko-KR" altLang="en-US" sz="1500" baseline="0" dirty="0"/>
                        <a:t> </a:t>
                      </a:r>
                      <a:r>
                        <a:rPr lang="en-US" altLang="ko-KR" sz="1500" baseline="0" dirty="0" smtClean="0"/>
                        <a:t>(</a:t>
                      </a:r>
                      <a:r>
                        <a:rPr lang="ko-KR" altLang="en-US" sz="1500" baseline="0" dirty="0" smtClean="0"/>
                        <a:t>유효성 검사</a:t>
                      </a:r>
                      <a:r>
                        <a:rPr lang="en-US" altLang="ko-KR" sz="1500" baseline="0" dirty="0" smtClean="0"/>
                        <a:t>)</a:t>
                      </a:r>
                      <a:endParaRPr lang="ko-KR" altLang="en-US" sz="150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045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55" y="2142654"/>
            <a:ext cx="8916743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15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7869803"/>
              </p:ext>
            </p:extLst>
          </p:nvPr>
        </p:nvGraphicFramePr>
        <p:xfrm>
          <a:off x="285579" y="1148033"/>
          <a:ext cx="11634570" cy="54515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smtClean="0"/>
                        <a:t>Main-4</a:t>
                      </a:r>
                      <a:r>
                        <a:rPr lang="en-US" altLang="ko-KR" sz="1500" b="0" baseline="30000" dirty="0" smtClean="0"/>
                        <a:t>th</a:t>
                      </a:r>
                      <a:r>
                        <a:rPr lang="en-US" altLang="ko-KR" sz="1500" b="0" dirty="0" smtClean="0"/>
                        <a:t> section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메인화면</a:t>
                      </a:r>
                      <a:r>
                        <a:rPr lang="ko-KR" altLang="en-US" sz="1500" b="0" dirty="0" smtClean="0"/>
                        <a:t> 섹션</a:t>
                      </a:r>
                      <a:r>
                        <a:rPr lang="en-US" altLang="ko-KR" sz="1500" b="0" dirty="0" smtClean="0"/>
                        <a:t>4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2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게시판 링크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6710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88" y="2156900"/>
            <a:ext cx="8754045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759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123184"/>
              </p:ext>
            </p:extLst>
          </p:nvPr>
        </p:nvGraphicFramePr>
        <p:xfrm>
          <a:off x="285579" y="1148033"/>
          <a:ext cx="11634570" cy="549925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boardList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게시판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60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</a:t>
                      </a:r>
                      <a:r>
                        <a:rPr lang="ko-KR" altLang="en-US" sz="1500" dirty="0" smtClean="0"/>
                        <a:t> 목록 출력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07069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7107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08" y="2191910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691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1591823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boardWrite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smtClean="0"/>
                        <a:t>게시판 글쓰기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396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</a:t>
                      </a:r>
                      <a:r>
                        <a:rPr lang="ko-KR" altLang="en-US" sz="1500" dirty="0" smtClean="0"/>
                        <a:t> 쓰기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4045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813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321" y="2136250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826083"/>
              </p:ext>
            </p:extLst>
          </p:nvPr>
        </p:nvGraphicFramePr>
        <p:xfrm>
          <a:off x="285579" y="1148031"/>
          <a:ext cx="11634570" cy="538793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화면</a:t>
                      </a: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/>
                        <a:t>login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로그인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로그인 화면 및 최초페이지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ID</a:t>
                      </a:r>
                      <a:r>
                        <a:rPr lang="en-US" altLang="ko-KR" sz="1500" baseline="0" dirty="0" smtClean="0"/>
                        <a:t> </a:t>
                      </a:r>
                      <a:r>
                        <a:rPr lang="ko-KR" altLang="en-US" sz="1500" baseline="0" dirty="0" smtClean="0"/>
                        <a:t>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비밀번호 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회원 가입 페이지로 이동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로그인하고 </a:t>
                      </a:r>
                      <a:r>
                        <a:rPr lang="ko-KR" altLang="en-US" sz="1500" dirty="0" err="1" smtClean="0"/>
                        <a:t>메인페이지로</a:t>
                      </a:r>
                      <a:r>
                        <a:rPr lang="ko-KR" altLang="en-US" sz="1500" dirty="0" smtClean="0"/>
                        <a:t> 이동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dirty="0" smtClean="0"/>
                        <a:t>ID/PW </a:t>
                      </a:r>
                      <a:r>
                        <a:rPr lang="ko-KR" altLang="en-US" sz="1500" dirty="0" smtClean="0"/>
                        <a:t>찾기 화면으로 이동</a:t>
                      </a:r>
                      <a:endParaRPr lang="ko-KR" altLang="en-US" sz="1500" dirty="0"/>
                    </a:p>
                  </a:txBody>
                  <a:tcPr/>
                </a:tc>
              </a:tr>
              <a:tr h="4573723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85" y="2100506"/>
            <a:ext cx="8568661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456644" y="4283523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4654378" y="4262581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051576" y="3821326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443416" y="3821326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3826475" y="4283523"/>
            <a:ext cx="228600" cy="228600"/>
          </a:xfrm>
          <a:prstGeom prst="rect">
            <a:avLst/>
          </a:prstGeom>
          <a:solidFill>
            <a:srgbClr val="53A6C4"/>
          </a:solidFill>
          <a:ln>
            <a:solidFill>
              <a:srgbClr val="3B97B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05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025004"/>
              </p:ext>
            </p:extLst>
          </p:nvPr>
        </p:nvGraphicFramePr>
        <p:xfrm>
          <a:off x="285579" y="1148033"/>
          <a:ext cx="11634570" cy="5459501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2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boardInfo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게시글</a:t>
                      </a:r>
                      <a:r>
                        <a:rPr lang="ko-KR" altLang="en-US" sz="1500" b="0" dirty="0" smtClean="0"/>
                        <a:t> 열람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28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댓글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err="1" smtClean="0"/>
                        <a:t>대댓글을</a:t>
                      </a:r>
                      <a:r>
                        <a:rPr lang="ko-KR" altLang="en-US" sz="1500" dirty="0" smtClean="0"/>
                        <a:t> 작성할 수 있다</a:t>
                      </a:r>
                      <a:r>
                        <a:rPr lang="en-US" altLang="ko-KR" sz="1500" dirty="0" smtClean="0"/>
                        <a:t>. </a:t>
                      </a:r>
                      <a:r>
                        <a:rPr lang="ko-KR" altLang="en-US" sz="1500" dirty="0" smtClean="0"/>
                        <a:t>자신이 작성한 </a:t>
                      </a:r>
                      <a:r>
                        <a:rPr lang="ko-KR" altLang="en-US" sz="1500" dirty="0" err="1" smtClean="0"/>
                        <a:t>게시글을</a:t>
                      </a:r>
                      <a:r>
                        <a:rPr lang="ko-KR" altLang="en-US" sz="1500" dirty="0" smtClean="0"/>
                        <a:t> 수정</a:t>
                      </a:r>
                      <a:r>
                        <a:rPr lang="en-US" altLang="ko-KR" sz="1500" dirty="0" smtClean="0"/>
                        <a:t>, </a:t>
                      </a:r>
                      <a:r>
                        <a:rPr lang="ko-KR" altLang="en-US" sz="1500" dirty="0" smtClean="0"/>
                        <a:t>삭제할 수 있다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573763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9154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47" y="2151320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943754"/>
              </p:ext>
            </p:extLst>
          </p:nvPr>
        </p:nvGraphicFramePr>
        <p:xfrm>
          <a:off x="285579" y="1148033"/>
          <a:ext cx="11634570" cy="5443598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boardInfo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게시글</a:t>
                      </a:r>
                      <a:r>
                        <a:rPr lang="ko-KR" altLang="en-US" sz="1500" b="0" dirty="0" smtClean="0"/>
                        <a:t> 열람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댓글을</a:t>
                      </a:r>
                      <a:r>
                        <a:rPr lang="ko-KR" altLang="en-US" sz="1500" dirty="0" smtClean="0"/>
                        <a:t> 작성한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29382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0178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77" y="2123551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21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구현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646646"/>
              </p:ext>
            </p:extLst>
          </p:nvPr>
        </p:nvGraphicFramePr>
        <p:xfrm>
          <a:off x="285579" y="1148033"/>
          <a:ext cx="11634570" cy="5507209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46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500" b="0" dirty="0" err="1" smtClean="0"/>
                        <a:t>BoardUpdate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500" b="0" dirty="0" err="1" smtClean="0"/>
                        <a:t>게시글</a:t>
                      </a:r>
                      <a:r>
                        <a:rPr lang="ko-KR" altLang="en-US" sz="1500" b="0" dirty="0" smtClean="0"/>
                        <a:t> 수정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46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err="1" smtClean="0"/>
                        <a:t>게시글</a:t>
                      </a:r>
                      <a:r>
                        <a:rPr lang="ko-KR" altLang="en-US" sz="1500" dirty="0" smtClean="0"/>
                        <a:t> 수정 화면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  <a:tr h="4613731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6083" name="Picture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4" y="2183955"/>
            <a:ext cx="8928000" cy="432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72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smtClean="0">
                <a:solidFill>
                  <a:prstClr val="white">
                    <a:lumMod val="95000"/>
                  </a:prstClr>
                </a:solidFill>
              </a:rPr>
              <a:t>개발자 소개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graphicFrame>
        <p:nvGraphicFramePr>
          <p:cNvPr id="34" name="내용 개체 틀 1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678692"/>
              </p:ext>
            </p:extLst>
          </p:nvPr>
        </p:nvGraphicFramePr>
        <p:xfrm>
          <a:off x="821724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5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4800" dirty="0" smtClean="0">
                <a:solidFill>
                  <a:schemeClr val="bg1"/>
                </a:solidFill>
              </a:rPr>
              <a:t>DB </a:t>
            </a:r>
            <a:r>
              <a:rPr lang="ko-KR" altLang="en-US" sz="4800" dirty="0" smtClean="0">
                <a:solidFill>
                  <a:schemeClr val="bg1"/>
                </a:solidFill>
              </a:rPr>
              <a:t>모델링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  <p:pic>
        <p:nvPicPr>
          <p:cNvPr id="1026" name="Picture 2" descr="C:\Users\TJ\Desktop\boar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29" y="1435378"/>
            <a:ext cx="2636840" cy="148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TJ\Desktop\champ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" y="4336631"/>
            <a:ext cx="2893523" cy="18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TJ\Desktop\championFi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7729" y="4335740"/>
            <a:ext cx="2870188" cy="1812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TJ\Desktop\championPerLeve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957" y="4335741"/>
            <a:ext cx="2893523" cy="2139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TJ\Desktop\membe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2" y="1435378"/>
            <a:ext cx="2294594" cy="1501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/>
          <p:cNvCxnSpPr>
            <a:stCxn id="1028" idx="3"/>
            <a:endCxn id="1030" idx="1"/>
          </p:cNvCxnSpPr>
          <p:nvPr/>
        </p:nvCxnSpPr>
        <p:spPr>
          <a:xfrm>
            <a:off x="3348375" y="5242802"/>
            <a:ext cx="1274582" cy="1624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1029" idx="1"/>
            <a:endCxn id="1030" idx="3"/>
          </p:cNvCxnSpPr>
          <p:nvPr/>
        </p:nvCxnSpPr>
        <p:spPr>
          <a:xfrm flipH="1">
            <a:off x="7516480" y="5241911"/>
            <a:ext cx="1251249" cy="1633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0" name="그룹 1069"/>
          <p:cNvGrpSpPr/>
          <p:nvPr/>
        </p:nvGrpSpPr>
        <p:grpSpPr>
          <a:xfrm>
            <a:off x="2749446" y="2185983"/>
            <a:ext cx="1900499" cy="1307331"/>
            <a:chOff x="2749446" y="2185983"/>
            <a:chExt cx="1900499" cy="1307331"/>
          </a:xfrm>
        </p:grpSpPr>
        <p:cxnSp>
          <p:nvCxnSpPr>
            <p:cNvPr id="6" name="직선 연결선 5"/>
            <p:cNvCxnSpPr>
              <a:stCxn id="1031" idx="3"/>
              <a:endCxn id="1068" idx="1"/>
            </p:cNvCxnSpPr>
            <p:nvPr/>
          </p:nvCxnSpPr>
          <p:spPr>
            <a:xfrm>
              <a:off x="2749446" y="2185983"/>
              <a:ext cx="1900499" cy="1154027"/>
            </a:xfrm>
            <a:prstGeom prst="line">
              <a:avLst/>
            </a:prstGeom>
            <a:ln>
              <a:solidFill>
                <a:srgbClr val="0E24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3054804" y="2281233"/>
              <a:ext cx="153680" cy="26522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4409556" y="3162901"/>
              <a:ext cx="2276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4409556" y="3170585"/>
              <a:ext cx="227690" cy="322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3" name="그룹 1072"/>
          <p:cNvGrpSpPr/>
          <p:nvPr/>
        </p:nvGrpSpPr>
        <p:grpSpPr>
          <a:xfrm>
            <a:off x="7430918" y="2546457"/>
            <a:ext cx="1341575" cy="1024653"/>
            <a:chOff x="7430918" y="2546457"/>
            <a:chExt cx="1341575" cy="1024653"/>
          </a:xfrm>
        </p:grpSpPr>
        <p:cxnSp>
          <p:nvCxnSpPr>
            <p:cNvPr id="10" name="직선 연결선 9"/>
            <p:cNvCxnSpPr>
              <a:endCxn id="1068" idx="3"/>
            </p:cNvCxnSpPr>
            <p:nvPr/>
          </p:nvCxnSpPr>
          <p:spPr>
            <a:xfrm flipH="1">
              <a:off x="7430918" y="2546457"/>
              <a:ext cx="1341575" cy="79355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8464550" y="2552261"/>
              <a:ext cx="146050" cy="257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7430919" y="3243872"/>
              <a:ext cx="16685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7430919" y="3248381"/>
              <a:ext cx="166856" cy="322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24" name="직선 연결선 1023"/>
          <p:cNvCxnSpPr>
            <a:stCxn id="1031" idx="3"/>
            <a:endCxn id="1026" idx="1"/>
          </p:cNvCxnSpPr>
          <p:nvPr/>
        </p:nvCxnSpPr>
        <p:spPr>
          <a:xfrm flipV="1">
            <a:off x="2749446" y="2178205"/>
            <a:ext cx="6018283" cy="77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4" name="직선 연결선 1033"/>
          <p:cNvCxnSpPr/>
          <p:nvPr/>
        </p:nvCxnSpPr>
        <p:spPr>
          <a:xfrm>
            <a:off x="3590925" y="2009775"/>
            <a:ext cx="0" cy="375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직선 연결선 1035"/>
          <p:cNvCxnSpPr/>
          <p:nvPr/>
        </p:nvCxnSpPr>
        <p:spPr>
          <a:xfrm flipV="1">
            <a:off x="8537575" y="2009775"/>
            <a:ext cx="230154" cy="1684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직선 연결선 1037"/>
          <p:cNvCxnSpPr/>
          <p:nvPr/>
        </p:nvCxnSpPr>
        <p:spPr>
          <a:xfrm>
            <a:off x="8542338" y="2181220"/>
            <a:ext cx="230154" cy="2278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5" name="직선 연결선 1044"/>
          <p:cNvCxnSpPr/>
          <p:nvPr/>
        </p:nvCxnSpPr>
        <p:spPr>
          <a:xfrm flipH="1">
            <a:off x="3502025" y="5194300"/>
            <a:ext cx="19050" cy="158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7" name="직선 연결선 1046"/>
          <p:cNvCxnSpPr/>
          <p:nvPr/>
        </p:nvCxnSpPr>
        <p:spPr>
          <a:xfrm flipV="1">
            <a:off x="4448175" y="5273676"/>
            <a:ext cx="174782" cy="1047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직선 연결선 1050"/>
          <p:cNvCxnSpPr/>
          <p:nvPr/>
        </p:nvCxnSpPr>
        <p:spPr>
          <a:xfrm>
            <a:off x="4448175" y="5378450"/>
            <a:ext cx="174782" cy="1587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1" name="직선 연결선 1060"/>
          <p:cNvCxnSpPr/>
          <p:nvPr/>
        </p:nvCxnSpPr>
        <p:spPr>
          <a:xfrm>
            <a:off x="7650956" y="5291138"/>
            <a:ext cx="28575" cy="200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5" name="직선 연결선 1064"/>
          <p:cNvCxnSpPr/>
          <p:nvPr/>
        </p:nvCxnSpPr>
        <p:spPr>
          <a:xfrm flipH="1">
            <a:off x="8652652" y="5131592"/>
            <a:ext cx="119840" cy="1278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직선 연결선 1066"/>
          <p:cNvCxnSpPr/>
          <p:nvPr/>
        </p:nvCxnSpPr>
        <p:spPr>
          <a:xfrm>
            <a:off x="8657415" y="5259469"/>
            <a:ext cx="110314" cy="935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8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9945" y="2608376"/>
            <a:ext cx="2780973" cy="146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607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A7BF1F80-76BA-4599-96EB-4955435052A8}"/>
              </a:ext>
            </a:extLst>
          </p:cNvPr>
          <p:cNvSpPr/>
          <p:nvPr/>
        </p:nvSpPr>
        <p:spPr>
          <a:xfrm>
            <a:off x="3336921" y="10465"/>
            <a:ext cx="5518159" cy="1057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4800" kern="0" dirty="0" smtClean="0">
                <a:solidFill>
                  <a:prstClr val="white">
                    <a:lumMod val="95000"/>
                  </a:prstClr>
                </a:solidFill>
              </a:rPr>
              <a:t>개선 사항</a:t>
            </a:r>
            <a:endParaRPr lang="ko-KR" altLang="en-US" sz="4800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701579"/>
            <a:ext cx="10515600" cy="4643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게임 소개 페이지 </a:t>
            </a:r>
            <a:r>
              <a:rPr lang="en-US" altLang="ko-KR" sz="2500" dirty="0" smtClean="0">
                <a:solidFill>
                  <a:schemeClr val="bg1"/>
                </a:solidFill>
              </a:rPr>
              <a:t>- </a:t>
            </a:r>
            <a:r>
              <a:rPr lang="ko-KR" altLang="en-US" sz="2500" dirty="0" smtClean="0">
                <a:solidFill>
                  <a:schemeClr val="bg1"/>
                </a:solidFill>
              </a:rPr>
              <a:t>더 자세한 정보 추가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ko-KR" altLang="en-US" sz="2500" dirty="0" smtClean="0">
                <a:solidFill>
                  <a:schemeClr val="bg1"/>
                </a:solidFill>
              </a:rPr>
              <a:t>캐릭터 개별 정보 </a:t>
            </a:r>
            <a:r>
              <a:rPr lang="en-US" altLang="ko-KR" sz="2500" dirty="0" smtClean="0">
                <a:solidFill>
                  <a:schemeClr val="bg1"/>
                </a:solidFill>
              </a:rPr>
              <a:t>– </a:t>
            </a:r>
            <a:r>
              <a:rPr lang="ko-KR" altLang="en-US" sz="2500" dirty="0" smtClean="0">
                <a:solidFill>
                  <a:schemeClr val="bg1"/>
                </a:solidFill>
              </a:rPr>
              <a:t>해당 캐릭터에 대한 정보 추가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sz="2500" dirty="0" smtClean="0">
                <a:solidFill>
                  <a:schemeClr val="bg1"/>
                </a:solidFill>
              </a:rPr>
              <a:t>UI – </a:t>
            </a:r>
            <a:r>
              <a:rPr lang="ko-KR" altLang="en-US" sz="2500" dirty="0" smtClean="0">
                <a:solidFill>
                  <a:schemeClr val="bg1"/>
                </a:solidFill>
              </a:rPr>
              <a:t>일관성 강화 및 편의성 개선</a:t>
            </a:r>
            <a:endParaRPr lang="en-US" altLang="ko-KR" sz="25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ko-KR" sz="25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35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4591"/>
            <a:ext cx="10515600" cy="608510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Q n A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4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04591"/>
            <a:ext cx="10515600" cy="6085109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Over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ko-KR" altLang="en-US" dirty="0" smtClean="0">
                <a:solidFill>
                  <a:schemeClr val="bg1"/>
                </a:solidFill>
              </a:rPr>
              <a:t>감사합니다</a:t>
            </a:r>
            <a:r>
              <a:rPr lang="en-US" altLang="ko-KR" dirty="0" smtClean="0">
                <a:solidFill>
                  <a:schemeClr val="bg1"/>
                </a:solidFill>
              </a:rPr>
              <a:t>!</a:t>
            </a:r>
            <a:br>
              <a:rPr lang="en-US" altLang="ko-KR" dirty="0" smtClean="0">
                <a:solidFill>
                  <a:schemeClr val="bg1"/>
                </a:solidFill>
              </a:rPr>
            </a:br>
            <a:r>
              <a:rPr lang="en-US" altLang="ko-KR" dirty="0" smtClean="0">
                <a:solidFill>
                  <a:schemeClr val="bg1"/>
                </a:solidFill>
              </a:rPr>
              <a:t/>
            </a:r>
            <a:br>
              <a:rPr lang="en-US" altLang="ko-KR" dirty="0" smtClean="0">
                <a:solidFill>
                  <a:schemeClr val="bg1"/>
                </a:solidFill>
              </a:rPr>
            </a:b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7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6077052"/>
              </p:ext>
            </p:extLst>
          </p:nvPr>
        </p:nvGraphicFramePr>
        <p:xfrm>
          <a:off x="285579" y="1148033"/>
          <a:ext cx="11634570" cy="54515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memberRegister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회원가입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회원가입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baseline="0" dirty="0" smtClean="0"/>
                        <a:t>ID </a:t>
                      </a:r>
                      <a:r>
                        <a:rPr lang="ko-KR" altLang="en-US" sz="1500" baseline="0" dirty="0" smtClean="0"/>
                        <a:t>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비밀번호 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비밀번호 확인란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500" baseline="0" dirty="0" smtClean="0"/>
                        <a:t>EMAIL </a:t>
                      </a:r>
                      <a:r>
                        <a:rPr lang="ko-KR" altLang="en-US" sz="1500" baseline="0" dirty="0" smtClean="0"/>
                        <a:t>입력란</a:t>
                      </a: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유효성 검사를 통과하면 회원가입이 완료된다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baseline="0" dirty="0" smtClean="0"/>
                        <a:t>로그인 화면으로 돌아간다</a:t>
                      </a:r>
                      <a:r>
                        <a:rPr lang="en-US" altLang="ko-KR" sz="1500" baseline="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baseline="0" dirty="0" smtClean="0"/>
                    </a:p>
                  </a:txBody>
                  <a:tcPr/>
                </a:tc>
              </a:tr>
              <a:tr h="4637334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758572" y="2125466"/>
            <a:ext cx="8928000" cy="4320000"/>
            <a:chOff x="1677045" y="2507522"/>
            <a:chExt cx="6836823" cy="389327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7045" y="2507522"/>
              <a:ext cx="6836823" cy="389327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4053016" y="4339861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053016" y="3984024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053016" y="3607143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39966" y="5114667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6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281616" y="5114667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058164" y="319937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367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493947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화면</a:t>
                      </a: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memberFind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smtClean="0"/>
                        <a:t>Id/pw </a:t>
                      </a:r>
                      <a:r>
                        <a:rPr lang="ko-KR" altLang="en-US" sz="1500" b="0" dirty="0" smtClean="0"/>
                        <a:t>찾기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/>
                        <a:t>가입한 회원이라면 자신의 </a:t>
                      </a:r>
                      <a:r>
                        <a:rPr lang="ko-KR" altLang="en-US" sz="1400" dirty="0" err="1" smtClean="0"/>
                        <a:t>이메일로</a:t>
                      </a:r>
                      <a:r>
                        <a:rPr lang="ko-KR" altLang="en-US" sz="1400" dirty="0" smtClean="0"/>
                        <a:t> </a:t>
                      </a:r>
                      <a:r>
                        <a:rPr lang="en-US" altLang="ko-KR" sz="1400" dirty="0" smtClean="0"/>
                        <a:t>ID</a:t>
                      </a:r>
                      <a:r>
                        <a:rPr lang="ko-KR" altLang="en-US" sz="1400" dirty="0" smtClean="0"/>
                        <a:t>를 찾거나 </a:t>
                      </a:r>
                      <a:r>
                        <a:rPr lang="en-US" altLang="ko-KR" sz="1400" dirty="0" smtClean="0"/>
                        <a:t>ID</a:t>
                      </a:r>
                      <a:r>
                        <a:rPr lang="ko-KR" altLang="en-US" sz="1400" dirty="0" smtClean="0"/>
                        <a:t>와 </a:t>
                      </a:r>
                      <a:r>
                        <a:rPr lang="ko-KR" altLang="en-US" sz="1400" dirty="0" err="1" smtClean="0"/>
                        <a:t>이메일로</a:t>
                      </a:r>
                      <a:r>
                        <a:rPr lang="ko-KR" altLang="en-US" sz="1400" dirty="0" smtClean="0"/>
                        <a:t> 비밀번호를 찾을 수 있다</a:t>
                      </a:r>
                      <a:r>
                        <a:rPr lang="en-US" altLang="ko-KR" sz="1400" dirty="0" smtClean="0"/>
                        <a:t>.</a:t>
                      </a:r>
                      <a:endParaRPr lang="ko-KR" alt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를 찾기 위한 </a:t>
                      </a:r>
                      <a:r>
                        <a:rPr lang="en-US" altLang="ko-KR" sz="1200" dirty="0" smtClean="0"/>
                        <a:t>Email</a:t>
                      </a:r>
                      <a:r>
                        <a:rPr lang="ko-KR" altLang="en-US" sz="1200" dirty="0" smtClean="0"/>
                        <a:t>을 입력하는 곳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 일치하는 </a:t>
                      </a: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가 존재한다면 </a:t>
                      </a: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를 출력해준다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로그인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비밀번호를 찾기 위한 </a:t>
                      </a:r>
                      <a:r>
                        <a:rPr lang="en-US" altLang="ko-KR" sz="1200" dirty="0" smtClean="0"/>
                        <a:t>ID</a:t>
                      </a:r>
                      <a:r>
                        <a:rPr lang="ko-KR" altLang="en-US" sz="1200" dirty="0" smtClean="0"/>
                        <a:t>를 입력하는 곳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비밀번호를 찾기 위한 </a:t>
                      </a:r>
                      <a:r>
                        <a:rPr lang="en-US" altLang="ko-KR" sz="1200" dirty="0" smtClean="0"/>
                        <a:t>Email</a:t>
                      </a:r>
                      <a:r>
                        <a:rPr lang="ko-KR" altLang="en-US" sz="1200" dirty="0" smtClean="0"/>
                        <a:t>을 입력하는 곳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marR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 일치하는 비밀번호가 있다면 비밀번호를 출력해준다</a:t>
                      </a:r>
                      <a:r>
                        <a:rPr lang="en-US" altLang="ko-KR" sz="1200" dirty="0" smtClean="0"/>
                        <a:t>.</a:t>
                      </a:r>
                      <a:endParaRPr lang="ko-KR" altLang="en-US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로그인 화면으로 돌아간다</a:t>
                      </a:r>
                      <a:r>
                        <a:rPr lang="en-US" altLang="ko-KR" sz="1200" dirty="0" smtClean="0"/>
                        <a:t>.</a:t>
                      </a:r>
                    </a:p>
                  </a:txBody>
                  <a:tcPr/>
                </a:tc>
              </a:tr>
              <a:tr h="460552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49026" y="2085945"/>
            <a:ext cx="8928000" cy="4320000"/>
            <a:chOff x="1638300" y="2533649"/>
            <a:chExt cx="6790766" cy="3848101"/>
          </a:xfrm>
        </p:grpSpPr>
        <p:pic>
          <p:nvPicPr>
            <p:cNvPr id="4098" name="Picture 2" descr="C:\Users\TJ\Desktop\ver1.3_1\03_Search ID And PW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8300" y="2533649"/>
              <a:ext cx="6790766" cy="384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449328" y="3869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64644" y="3869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106164" y="498245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7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481324" y="498245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4180084" y="4554699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3524764" y="4563349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449328" y="418132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241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6272125"/>
              </p:ext>
            </p:extLst>
          </p:nvPr>
        </p:nvGraphicFramePr>
        <p:xfrm>
          <a:off x="285579" y="1148033"/>
          <a:ext cx="11634570" cy="5419744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화면</a:t>
                      </a:r>
                      <a:r>
                        <a:rPr lang="en-US" altLang="ko-KR" sz="1500" dirty="0" smtClean="0"/>
                        <a:t>ID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mainPage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메인</a:t>
                      </a:r>
                      <a:r>
                        <a:rPr lang="ko-KR" altLang="en-US" sz="1500" b="0" baseline="0" dirty="0" smtClean="0"/>
                        <a:t> 페이지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메인 페이지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메뉴 화면 불러오는 버튼</a:t>
                      </a: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영상이 백그라운드에서 재생된다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로그인한 회원의 정보가 출력된다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회원의 개인 정보를 볼 수 있는 페이지로 이동한다</a:t>
                      </a:r>
                      <a:r>
                        <a:rPr lang="en-US" altLang="ko-KR" sz="15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5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500" dirty="0" smtClean="0"/>
                        <a:t>로그아웃하며 로그인 화면으로 돌아간다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</a:tr>
              <a:tr h="4605528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672693" y="2102450"/>
            <a:ext cx="8928000" cy="4320000"/>
            <a:chOff x="1809750" y="2580245"/>
            <a:chExt cx="6639485" cy="3763405"/>
          </a:xfrm>
        </p:grpSpPr>
        <p:pic>
          <p:nvPicPr>
            <p:cNvPr id="5122" name="Picture 2" descr="C:\Users\TJ\Desktop\ver1.3_1\04_MainPage Section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0" y="2581275"/>
              <a:ext cx="6639485" cy="3762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2076964" y="258127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029964" y="258024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4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7700524" y="258024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015192" y="2581275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3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564644" y="3869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2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039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89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화면 설계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237963"/>
              </p:ext>
            </p:extLst>
          </p:nvPr>
        </p:nvGraphicFramePr>
        <p:xfrm>
          <a:off x="285579" y="1148033"/>
          <a:ext cx="11634570" cy="5467452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939095"/>
                <a:gridCol w="1939095"/>
                <a:gridCol w="1939095"/>
                <a:gridCol w="1939095"/>
                <a:gridCol w="1939095"/>
                <a:gridCol w="1939095"/>
              </a:tblGrid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smtClean="0"/>
                        <a:t>프로젝트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500" b="0" dirty="0" smtClean="0"/>
                        <a:t>캐릭터 시뮬레이션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화면</a:t>
                      </a:r>
                      <a:r>
                        <a:rPr lang="en-US" altLang="ko-KR" sz="1500" b="1" dirty="0" smtClean="0"/>
                        <a:t>ID</a:t>
                      </a:r>
                      <a:endParaRPr lang="ko-KR" altLang="en-US" sz="15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b="0" dirty="0" err="1" smtClean="0"/>
                        <a:t>memberInfo</a:t>
                      </a:r>
                      <a:endParaRPr lang="ko-KR" altLang="en-US" sz="15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 err="1" smtClean="0"/>
                        <a:t>화면명</a:t>
                      </a:r>
                      <a:endParaRPr lang="ko-KR" altLang="en-US" sz="15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dirty="0" smtClean="0"/>
                        <a:t>회원 개인</a:t>
                      </a:r>
                      <a:r>
                        <a:rPr lang="ko-KR" altLang="en-US" sz="1500" b="0" baseline="0" dirty="0" smtClean="0"/>
                        <a:t> 정보 화면</a:t>
                      </a:r>
                      <a:endParaRPr lang="ko-KR" altLang="en-US" sz="1500" b="0" dirty="0"/>
                    </a:p>
                  </a:txBody>
                  <a:tcPr/>
                </a:tc>
              </a:tr>
              <a:tr h="4071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1" dirty="0" smtClean="0"/>
                        <a:t>개요</a:t>
                      </a:r>
                      <a:endParaRPr lang="ko-KR" altLang="en-US" sz="1500" b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l" latinLnBrk="1"/>
                      <a:r>
                        <a:rPr lang="ko-KR" altLang="en-US" sz="1500" dirty="0" smtClean="0"/>
                        <a:t>개인 정보 화면 </a:t>
                      </a:r>
                      <a:r>
                        <a:rPr lang="en-US" altLang="ko-KR" sz="1500" dirty="0" smtClean="0"/>
                        <a:t>: </a:t>
                      </a:r>
                      <a:r>
                        <a:rPr lang="ko-KR" altLang="en-US" sz="1500" dirty="0" smtClean="0"/>
                        <a:t>로그인한 회원의 개인 정보를 보여준다</a:t>
                      </a:r>
                      <a:r>
                        <a:rPr lang="en-US" altLang="ko-KR" sz="1500" dirty="0" smtClean="0"/>
                        <a:t>.</a:t>
                      </a:r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로고를 누르면 메인 페이지로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메뉴가 무엇이 있는지 보여주는 리스트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포지션 별로 캐릭터를 정렬한 화면으로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게시판으로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로그인한 회원의 개인 정보가 출력되는 부분</a:t>
                      </a: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smtClean="0"/>
                        <a:t>개인 정보 수정페이지로 이동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200" dirty="0" smtClean="0"/>
                        <a:t>DB</a:t>
                      </a:r>
                      <a:r>
                        <a:rPr lang="ko-KR" altLang="en-US" sz="1200" dirty="0" smtClean="0"/>
                        <a:t>에서 로그인한 회원의 정보를 삭제한다</a:t>
                      </a:r>
                      <a:r>
                        <a:rPr lang="en-US" altLang="ko-KR" sz="1200" dirty="0" smtClean="0"/>
                        <a:t>.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endParaRPr lang="en-US" altLang="ko-KR" sz="1200" dirty="0" smtClean="0"/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200" dirty="0" err="1" smtClean="0"/>
                        <a:t>메인</a:t>
                      </a:r>
                      <a:r>
                        <a:rPr lang="ko-KR" altLang="en-US" sz="1200" baseline="0" dirty="0" err="1" smtClean="0"/>
                        <a:t>페이지로</a:t>
                      </a:r>
                      <a:r>
                        <a:rPr lang="ko-KR" altLang="en-US" sz="1200" baseline="0" dirty="0" smtClean="0"/>
                        <a:t> 이동</a:t>
                      </a:r>
                      <a:r>
                        <a:rPr lang="en-US" altLang="ko-KR" sz="1200" baseline="0" dirty="0" smtClean="0"/>
                        <a:t>.</a:t>
                      </a:r>
                      <a:endParaRPr lang="en-US" altLang="ko-KR" sz="1200" dirty="0" smtClean="0"/>
                    </a:p>
                  </a:txBody>
                  <a:tcPr/>
                </a:tc>
              </a:tr>
              <a:tr h="4653236">
                <a:tc gridSpan="5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586275" y="2102750"/>
            <a:ext cx="8928000" cy="4320000"/>
            <a:chOff x="1837448" y="2686050"/>
            <a:chExt cx="6506452" cy="3627120"/>
          </a:xfrm>
        </p:grpSpPr>
        <p:pic>
          <p:nvPicPr>
            <p:cNvPr id="7170" name="Picture 2" descr="C:\Users\TJ\Desktop\ver1.3_1\07_Personal Info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3100" y="2686050"/>
              <a:ext cx="6400800" cy="362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2092204" y="268605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1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06504" y="347369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837448" y="3869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977904" y="425093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788168" y="355648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5</a:t>
              </a:r>
              <a:endParaRPr lang="ko-KR" altLang="en-US" dirty="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420628" y="549958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6</a:t>
              </a:r>
              <a:endParaRPr lang="ko-KR" altLang="en-US" dirty="0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006340" y="549958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7</a:t>
              </a:r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612644" y="5499580"/>
              <a:ext cx="228600" cy="228600"/>
            </a:xfrm>
            <a:prstGeom prst="rect">
              <a:avLst/>
            </a:prstGeom>
            <a:solidFill>
              <a:srgbClr val="53A6C4"/>
            </a:solidFill>
            <a:ln>
              <a:solidFill>
                <a:srgbClr val="3B97B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8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5356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9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1800</Words>
  <Application>Microsoft Office PowerPoint</Application>
  <PresentationFormat>사용자 지정</PresentationFormat>
  <Paragraphs>725</Paragraphs>
  <Slides>57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9_Office 테마</vt:lpstr>
      <vt:lpstr>PowerPoint 프레젠테이션</vt:lpstr>
      <vt:lpstr>PowerPoint 프레젠테이션</vt:lpstr>
      <vt:lpstr>PowerPoint 프레젠테이션</vt:lpstr>
      <vt:lpstr>PowerPoint 프레젠테이션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설계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화면 구현</vt:lpstr>
      <vt:lpstr>PowerPoint 프레젠테이션</vt:lpstr>
      <vt:lpstr>DB 모델링</vt:lpstr>
      <vt:lpstr>PowerPoint 프레젠테이션</vt:lpstr>
      <vt:lpstr>Q n A</vt:lpstr>
      <vt:lpstr>Over  감사합니다! 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TJ</cp:lastModifiedBy>
  <cp:revision>41</cp:revision>
  <dcterms:created xsi:type="dcterms:W3CDTF">2019-04-08T05:06:45Z</dcterms:created>
  <dcterms:modified xsi:type="dcterms:W3CDTF">2019-05-20T03:10:32Z</dcterms:modified>
</cp:coreProperties>
</file>